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9" r:id="rId31"/>
    <p:sldId id="290" r:id="rId32"/>
    <p:sldId id="291" r:id="rId33"/>
    <p:sldId id="293" r:id="rId34"/>
    <p:sldId id="294" r:id="rId35"/>
    <p:sldId id="295" r:id="rId36"/>
    <p:sldId id="296" r:id="rId37"/>
    <p:sldId id="297" r:id="rId3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F824BDE-1FE5-4BB0-AA6C-D713628E90B0}" type="datetimeFigureOut">
              <a:rPr lang="id-ID" smtClean="0"/>
              <a:pPr/>
              <a:t>03/04/2017</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EA02021-400F-448E-8F2F-75071EBBC264}"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824BDE-1FE5-4BB0-AA6C-D713628E90B0}" type="datetimeFigureOut">
              <a:rPr lang="id-ID" smtClean="0"/>
              <a:pPr/>
              <a:t>03/04/2017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EA02021-400F-448E-8F2F-75071EBBC264}"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824BDE-1FE5-4BB0-AA6C-D713628E90B0}" type="datetimeFigureOut">
              <a:rPr lang="id-ID" smtClean="0"/>
              <a:pPr/>
              <a:t>03/04/2017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EA02021-400F-448E-8F2F-75071EBBC264}"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F824BDE-1FE5-4BB0-AA6C-D713628E90B0}" type="datetimeFigureOut">
              <a:rPr lang="id-ID" smtClean="0"/>
              <a:pPr/>
              <a:t>03/04/2017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EA02021-400F-448E-8F2F-75071EBBC264}"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F824BDE-1FE5-4BB0-AA6C-D713628E90B0}" type="datetimeFigureOut">
              <a:rPr lang="id-ID" smtClean="0"/>
              <a:pPr/>
              <a:t>03/04/2017</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EA02021-400F-448E-8F2F-75071EBBC264}"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F824BDE-1FE5-4BB0-AA6C-D713628E90B0}" type="datetimeFigureOut">
              <a:rPr lang="id-ID" smtClean="0"/>
              <a:pPr/>
              <a:t>03/04/2017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EA02021-400F-448E-8F2F-75071EBBC264}"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F824BDE-1FE5-4BB0-AA6C-D713628E90B0}" type="datetimeFigureOut">
              <a:rPr lang="id-ID" smtClean="0"/>
              <a:pPr/>
              <a:t>03/04/2017</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EEA02021-400F-448E-8F2F-75071EBBC264}"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F824BDE-1FE5-4BB0-AA6C-D713628E90B0}" type="datetimeFigureOut">
              <a:rPr lang="id-ID" smtClean="0"/>
              <a:pPr/>
              <a:t>03/04/2017</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EEA02021-400F-448E-8F2F-75071EBBC264}"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F824BDE-1FE5-4BB0-AA6C-D713628E90B0}" type="datetimeFigureOut">
              <a:rPr lang="id-ID" smtClean="0"/>
              <a:pPr/>
              <a:t>03/04/2017</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EEA02021-400F-448E-8F2F-75071EBBC264}"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F824BDE-1FE5-4BB0-AA6C-D713628E90B0}" type="datetimeFigureOut">
              <a:rPr lang="id-ID" smtClean="0"/>
              <a:pPr/>
              <a:t>03/04/2017</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EA02021-400F-448E-8F2F-75071EBBC264}"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F824BDE-1FE5-4BB0-AA6C-D713628E90B0}" type="datetimeFigureOut">
              <a:rPr lang="id-ID" smtClean="0"/>
              <a:pPr/>
              <a:t>03/04/2017</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EA02021-400F-448E-8F2F-75071EBBC264}"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F824BDE-1FE5-4BB0-AA6C-D713628E90B0}" type="datetimeFigureOut">
              <a:rPr lang="id-ID" smtClean="0"/>
              <a:pPr/>
              <a:t>03/04/2017</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EA02021-400F-448E-8F2F-75071EBBC264}"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d-ID" dirty="0" smtClean="0"/>
              <a:t>AKUNTANSI PAJAK PENGHASILAN</a:t>
            </a:r>
            <a:endParaRPr lang="id-ID" dirty="0"/>
          </a:p>
        </p:txBody>
      </p:sp>
      <p:sp>
        <p:nvSpPr>
          <p:cNvPr id="3" name="Subtitle 2"/>
          <p:cNvSpPr>
            <a:spLocks noGrp="1"/>
          </p:cNvSpPr>
          <p:nvPr>
            <p:ph type="subTitle" idx="1"/>
          </p:nvPr>
        </p:nvSpPr>
        <p:spPr/>
        <p:txBody>
          <a:bodyPr/>
          <a:lstStyle/>
          <a:p>
            <a:r>
              <a:rPr lang="id-ID" dirty="0" smtClean="0"/>
              <a:t>	</a:t>
            </a:r>
            <a:r>
              <a:rPr lang="id-ID" sz="1800" dirty="0" smtClean="0"/>
              <a:t>HARIRI, SE., MA.Ak</a:t>
            </a:r>
          </a:p>
          <a:p>
            <a:r>
              <a:rPr lang="id-ID" sz="1800" dirty="0" smtClean="0"/>
              <a:t>Universitas Islam Malang</a:t>
            </a:r>
          </a:p>
          <a:p>
            <a:r>
              <a:rPr lang="id-ID" sz="1800" dirty="0" smtClean="0"/>
              <a:t>2017</a:t>
            </a:r>
            <a:endParaRPr lang="id-ID" dirty="0"/>
          </a:p>
        </p:txBody>
      </p:sp>
    </p:spTree>
  </p:cSld>
  <p:clrMapOvr>
    <a:masterClrMapping/>
  </p:clrMapOvr>
  <p:transition>
    <p:check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dirty="0" smtClean="0"/>
              <a:t>Penghasilan dari modal yang ditanamkan oleh dana pensiun dalam bidang-bidang tertentu yang ditetapkan dengan Keputusan Menteri Keuangan.</a:t>
            </a:r>
          </a:p>
          <a:p>
            <a:r>
              <a:rPr lang="id-ID" dirty="0" smtClean="0"/>
              <a:t>Bagian laba yang diterima atau diperoleh perseroan komanditer yang modalnya tidak terbagi atas saham-saham, persekutuan, perkumpulan, firma, dan kongsi, termasuk pemegang unit penyertaan kontrak investasi kolektif.</a:t>
            </a:r>
          </a:p>
          <a:p>
            <a:r>
              <a:rPr lang="id-ID" dirty="0" smtClean="0"/>
              <a:t>Penghasilan yang diterima atau diperoleh perusahaan modal ventura berupa bagian laba dari badan pasangan usaha yang didirikan dan menjalankan usaha atau kegiatan di Indonesia.</a:t>
            </a:r>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dirty="0" smtClean="0"/>
              <a:t>Beasiswa yang memenuhi persyaratan tertentu yang ketentuannya diatur lebih lanjut dengan atau berdasarkan Peraturan Menteri Keuangan.</a:t>
            </a:r>
          </a:p>
          <a:p>
            <a:r>
              <a:rPr lang="id-ID" dirty="0" smtClean="0"/>
              <a:t>Sisa lebih yang diterima atau diperoleh badan atau lembaga nirlaba yang bergerak dibidang pendidikan dan/atau bidang penelitian dan pengembangan berdasarkan Peraturan Menteri Keuangan.</a:t>
            </a:r>
          </a:p>
          <a:p>
            <a:r>
              <a:rPr lang="id-ID" dirty="0" smtClean="0"/>
              <a:t>Bantuan atau santunan yang dibayarkan oleh Badan Penyelenggara Jaminan Sosial kepada WP tertentu berdasarkan Peraturan Menteri Keuangan.</a:t>
            </a:r>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rmAutofit fontScale="85000" lnSpcReduction="20000"/>
          </a:bodyPr>
          <a:lstStyle/>
          <a:p>
            <a:pPr marL="109728" indent="0">
              <a:buNone/>
            </a:pPr>
            <a:r>
              <a:rPr lang="id-ID" dirty="0" smtClean="0"/>
              <a:t>Berdasarkan Peraturan Menteri Keuangan No. 122/PMK.010/2015 perubahan nilai PTKP sebagai berikut:</a:t>
            </a:r>
          </a:p>
          <a:p>
            <a:pPr marL="624078" indent="-514350">
              <a:buFont typeface="+mj-lt"/>
              <a:buAutoNum type="arabicPeriod"/>
            </a:pPr>
            <a:r>
              <a:rPr lang="id-ID" dirty="0" smtClean="0"/>
              <a:t>Rp.36.000.000 (tiga puluh enam juta rupiah) tambahan untuk WP Orang Pribadi.</a:t>
            </a:r>
          </a:p>
          <a:p>
            <a:pPr marL="624078" indent="-514350">
              <a:buFont typeface="+mj-lt"/>
              <a:buAutoNum type="arabicPeriod"/>
            </a:pPr>
            <a:r>
              <a:rPr lang="id-ID" dirty="0" smtClean="0"/>
              <a:t>Rp.3.000.000 (tiga juta rupiah) tambahan untuk WP yang kawin.</a:t>
            </a:r>
          </a:p>
          <a:p>
            <a:pPr marL="624078" indent="-514350">
              <a:buFont typeface="+mj-lt"/>
              <a:buAutoNum type="arabicPeriod"/>
            </a:pPr>
            <a:r>
              <a:rPr lang="id-ID" dirty="0" smtClean="0"/>
              <a:t>Rp.36.000.000 (tiga puluh enam juta rupiah) tambahan untuk seorang istri yang penghasilannya digabung dengan penghasilan suami seba gaimana dimaksud dalam Pasal 8 ayat (1).</a:t>
            </a:r>
          </a:p>
          <a:p>
            <a:pPr marL="624078" indent="-514350">
              <a:buFont typeface="+mj-lt"/>
              <a:buAutoNum type="arabicPeriod"/>
            </a:pPr>
            <a:r>
              <a:rPr lang="id-ID" dirty="0" smtClean="0"/>
              <a:t>Rp.3.000.000 (tiga juta rupiah) tambahan untuk setiap anggota keluarga sedarah dan semenda dalam garis keturunan lurus serta anak angkat yang menjadi tanggungan sepenuhnya paling banyak 3 (tiga) orang untuk setiap keluarga.</a:t>
            </a:r>
            <a:endParaRPr lang="id-ID" dirty="0"/>
          </a:p>
        </p:txBody>
      </p:sp>
      <p:sp>
        <p:nvSpPr>
          <p:cNvPr id="3" name="Title 2"/>
          <p:cNvSpPr>
            <a:spLocks noGrp="1"/>
          </p:cNvSpPr>
          <p:nvPr>
            <p:ph type="title"/>
          </p:nvPr>
        </p:nvSpPr>
        <p:spPr/>
        <p:txBody>
          <a:bodyPr>
            <a:normAutofit fontScale="90000"/>
          </a:bodyPr>
          <a:lstStyle/>
          <a:p>
            <a:r>
              <a:rPr lang="id-ID" smtClean="0"/>
              <a:t>Pengasilan Tidak Kena Pajak (PTKP)</a:t>
            </a:r>
            <a:endParaRPr lang="id-ID"/>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sz="1800" dirty="0" smtClean="0"/>
              <a:t>Berdasarkan ketentuan Pasal 17 ayat (1) UU PPh, besarnya tarif Pajak Penghasilan yang diterapkan atas PKP atas WP dalam negeri dan WP luar negeri yang menjalankan usaha atau melakukan kegiatan di Indonesia melalui BUT di Indonesia, sebagai berikut:</a:t>
            </a:r>
          </a:p>
          <a:p>
            <a:r>
              <a:rPr lang="id-ID" sz="1800" dirty="0" smtClean="0"/>
              <a:t>Untuk WP Orang Pribadi Dalam Negeri</a:t>
            </a:r>
          </a:p>
          <a:p>
            <a:pPr>
              <a:buNone/>
            </a:pPr>
            <a:r>
              <a:rPr lang="id-ID" dirty="0" smtClean="0"/>
              <a:t>	</a:t>
            </a:r>
            <a:endParaRPr lang="id-ID" dirty="0"/>
          </a:p>
        </p:txBody>
      </p:sp>
      <p:sp>
        <p:nvSpPr>
          <p:cNvPr id="3" name="Title 2"/>
          <p:cNvSpPr>
            <a:spLocks noGrp="1"/>
          </p:cNvSpPr>
          <p:nvPr>
            <p:ph type="title"/>
          </p:nvPr>
        </p:nvSpPr>
        <p:spPr/>
        <p:txBody>
          <a:bodyPr/>
          <a:lstStyle/>
          <a:p>
            <a:r>
              <a:rPr lang="id-ID" dirty="0" smtClean="0"/>
              <a:t>Tarif Pajak</a:t>
            </a:r>
            <a:endParaRPr lang="id-ID" dirty="0"/>
          </a:p>
        </p:txBody>
      </p:sp>
      <p:graphicFrame>
        <p:nvGraphicFramePr>
          <p:cNvPr id="4" name="Table 3"/>
          <p:cNvGraphicFramePr>
            <a:graphicFrameLocks noGrp="1"/>
          </p:cNvGraphicFramePr>
          <p:nvPr/>
        </p:nvGraphicFramePr>
        <p:xfrm>
          <a:off x="571472" y="3134685"/>
          <a:ext cx="8072494" cy="2437455"/>
        </p:xfrm>
        <a:graphic>
          <a:graphicData uri="http://schemas.openxmlformats.org/drawingml/2006/table">
            <a:tbl>
              <a:tblPr firstRow="1" bandRow="1">
                <a:tableStyleId>{5C22544A-7EE6-4342-B048-85BDC9FD1C3A}</a:tableStyleId>
              </a:tblPr>
              <a:tblGrid>
                <a:gridCol w="5240040"/>
                <a:gridCol w="2832454"/>
              </a:tblGrid>
              <a:tr h="385765">
                <a:tc>
                  <a:txBody>
                    <a:bodyPr/>
                    <a:lstStyle/>
                    <a:p>
                      <a:pPr algn="ctr"/>
                      <a:r>
                        <a:rPr lang="id-ID" dirty="0" smtClean="0"/>
                        <a:t>Lapisan Penghasilan Kena Pajak</a:t>
                      </a:r>
                      <a:endParaRPr lang="id-ID" dirty="0"/>
                    </a:p>
                  </a:txBody>
                  <a:tcPr/>
                </a:tc>
                <a:tc>
                  <a:txBody>
                    <a:bodyPr/>
                    <a:lstStyle/>
                    <a:p>
                      <a:pPr algn="ctr"/>
                      <a:r>
                        <a:rPr lang="id-ID" dirty="0" smtClean="0"/>
                        <a:t>Tarif Pajak</a:t>
                      </a:r>
                      <a:endParaRPr lang="id-ID" dirty="0"/>
                    </a:p>
                  </a:txBody>
                  <a:tcPr/>
                </a:tc>
              </a:tr>
              <a:tr h="385765">
                <a:tc>
                  <a:txBody>
                    <a:bodyPr/>
                    <a:lstStyle/>
                    <a:p>
                      <a:r>
                        <a:rPr lang="id-ID" dirty="0" smtClean="0"/>
                        <a:t>Sampai dengan Rp.50.000.000</a:t>
                      </a:r>
                      <a:endParaRPr lang="id-ID" dirty="0"/>
                    </a:p>
                  </a:txBody>
                  <a:tcPr/>
                </a:tc>
                <a:tc>
                  <a:txBody>
                    <a:bodyPr/>
                    <a:lstStyle/>
                    <a:p>
                      <a:pPr algn="ctr"/>
                      <a:r>
                        <a:rPr lang="id-ID" dirty="0" smtClean="0"/>
                        <a:t>5%</a:t>
                      </a:r>
                      <a:endParaRPr lang="id-ID" dirty="0"/>
                    </a:p>
                  </a:txBody>
                  <a:tcPr/>
                </a:tc>
              </a:tr>
              <a:tr h="385765">
                <a:tc>
                  <a:txBody>
                    <a:bodyPr/>
                    <a:lstStyle/>
                    <a:p>
                      <a:r>
                        <a:rPr lang="id-ID" dirty="0" smtClean="0"/>
                        <a:t>Di atas Rp.50.000.000 sampai dengan Rp.250.000.000</a:t>
                      </a:r>
                      <a:endParaRPr lang="id-ID" dirty="0"/>
                    </a:p>
                  </a:txBody>
                  <a:tcPr/>
                </a:tc>
                <a:tc>
                  <a:txBody>
                    <a:bodyPr/>
                    <a:lstStyle/>
                    <a:p>
                      <a:pPr algn="ctr"/>
                      <a:r>
                        <a:rPr lang="id-ID" dirty="0" smtClean="0"/>
                        <a:t>15%</a:t>
                      </a:r>
                      <a:endParaRPr lang="id-ID" dirty="0"/>
                    </a:p>
                  </a:txBody>
                  <a:tcPr/>
                </a:tc>
              </a:tr>
              <a:tr h="385765">
                <a:tc>
                  <a:txBody>
                    <a:bodyPr/>
                    <a:lstStyle/>
                    <a:p>
                      <a:r>
                        <a:rPr lang="id-ID" dirty="0" smtClean="0"/>
                        <a:t>Di atas Rp.250.000.000 sampai dengan Rp.500.000.000</a:t>
                      </a:r>
                      <a:endParaRPr lang="id-ID" dirty="0"/>
                    </a:p>
                  </a:txBody>
                  <a:tcPr/>
                </a:tc>
                <a:tc>
                  <a:txBody>
                    <a:bodyPr/>
                    <a:lstStyle/>
                    <a:p>
                      <a:pPr algn="ctr"/>
                      <a:r>
                        <a:rPr lang="id-ID" dirty="0" smtClean="0"/>
                        <a:t>25%</a:t>
                      </a:r>
                      <a:endParaRPr lang="id-ID" dirty="0"/>
                    </a:p>
                  </a:txBody>
                  <a:tcPr/>
                </a:tc>
              </a:tr>
              <a:tr h="385765">
                <a:tc>
                  <a:txBody>
                    <a:bodyPr/>
                    <a:lstStyle/>
                    <a:p>
                      <a:r>
                        <a:rPr lang="id-ID" dirty="0" smtClean="0"/>
                        <a:t>Di atas Rp.500.000.000</a:t>
                      </a:r>
                      <a:endParaRPr lang="id-ID" dirty="0"/>
                    </a:p>
                  </a:txBody>
                  <a:tcPr/>
                </a:tc>
                <a:tc>
                  <a:txBody>
                    <a:bodyPr/>
                    <a:lstStyle/>
                    <a:p>
                      <a:pPr algn="ctr"/>
                      <a:r>
                        <a:rPr lang="id-ID" dirty="0" smtClean="0"/>
                        <a:t>30%</a:t>
                      </a:r>
                      <a:endParaRPr lang="id-ID"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Contoh penghitungan Pajak Penghasilan tahun 2015</a:t>
            </a:r>
          </a:p>
          <a:p>
            <a:pPr>
              <a:buNone/>
            </a:pPr>
            <a:r>
              <a:rPr lang="id-ID" dirty="0" smtClean="0"/>
              <a:t>	untuk WP Orang Pribadi.</a:t>
            </a:r>
          </a:p>
          <a:p>
            <a:pPr>
              <a:buNone/>
            </a:pPr>
            <a:r>
              <a:rPr lang="id-ID" dirty="0" smtClean="0"/>
              <a:t>PKP WP Orang Pribadi	= Rp.580.200.000</a:t>
            </a:r>
          </a:p>
          <a:p>
            <a:pPr>
              <a:buNone/>
            </a:pPr>
            <a:r>
              <a:rPr lang="id-ID" dirty="0" smtClean="0"/>
              <a:t>PPh Terutang:</a:t>
            </a:r>
          </a:p>
          <a:p>
            <a:pPr>
              <a:buNone/>
            </a:pPr>
            <a:r>
              <a:rPr lang="id-ID" dirty="0" smtClean="0"/>
              <a:t>5%	x Rp.50.000.000	= Rp.2.5000.000</a:t>
            </a:r>
          </a:p>
          <a:p>
            <a:pPr>
              <a:buNone/>
            </a:pPr>
            <a:r>
              <a:rPr lang="id-ID" dirty="0" smtClean="0"/>
              <a:t>15%	x Rp.200.000.000	= Rp.30.000.000</a:t>
            </a:r>
          </a:p>
          <a:p>
            <a:pPr>
              <a:buNone/>
            </a:pPr>
            <a:r>
              <a:rPr lang="id-ID" dirty="0" smtClean="0"/>
              <a:t>25%	x Rp.250.000.000	= Rp.62.500.000</a:t>
            </a:r>
          </a:p>
          <a:p>
            <a:pPr>
              <a:buNone/>
            </a:pPr>
            <a:r>
              <a:rPr lang="id-ID" dirty="0" smtClean="0"/>
              <a:t>30%	x Rp.80.200.000	= Rp.24.060.000</a:t>
            </a:r>
          </a:p>
          <a:p>
            <a:pPr>
              <a:buNone/>
            </a:pPr>
            <a:r>
              <a:rPr lang="id-ID" dirty="0" smtClean="0"/>
              <a:t>Total				= Rp.119.060.000</a:t>
            </a:r>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Untuk WP Badan Dalam Negeri dan BUT</a:t>
            </a:r>
          </a:p>
          <a:p>
            <a:pPr>
              <a:buNone/>
            </a:pPr>
            <a:r>
              <a:rPr lang="id-ID" dirty="0" smtClean="0"/>
              <a:t>	Tarif Pajak untuk WP Badan dalam negeri dan BUT sebesar 28%. Tarif PPh tersebut menjadi 25% mulai berlaku sejak Tahun Pajak 2010. </a:t>
            </a:r>
          </a:p>
          <a:p>
            <a:r>
              <a:rPr lang="id-ID" dirty="0" smtClean="0"/>
              <a:t>Untuk WP Orang Pribadi dan WP Badan yang tidak memiliki NPWP.</a:t>
            </a:r>
          </a:p>
          <a:p>
            <a:r>
              <a:rPr lang="id-ID" dirty="0" smtClean="0"/>
              <a:t>Pajak Penghasilan yang dikenakan terhadap WP UMKM, pengenaannya bersifat final yang ditetapkan dengan tarif 1% dari peredaran bruto setiap bulan.</a:t>
            </a:r>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US" sz="4000" smtClean="0"/>
              <a:t>Pemotong PPh Pasal 21 dan/atau PPh Pasal 26</a:t>
            </a:r>
          </a:p>
        </p:txBody>
      </p:sp>
      <p:sp>
        <p:nvSpPr>
          <p:cNvPr id="6147" name="Rectangle 3"/>
          <p:cNvSpPr>
            <a:spLocks noGrp="1" noChangeArrowheads="1"/>
          </p:cNvSpPr>
          <p:nvPr>
            <p:ph idx="1"/>
          </p:nvPr>
        </p:nvSpPr>
        <p:spPr/>
        <p:txBody>
          <a:bodyPr>
            <a:normAutofit lnSpcReduction="10000"/>
          </a:bodyPr>
          <a:lstStyle/>
          <a:p>
            <a:pPr marL="381000" indent="-381000" eaLnBrk="1" hangingPunct="1">
              <a:lnSpc>
                <a:spcPct val="80000"/>
              </a:lnSpc>
              <a:buClr>
                <a:schemeClr val="tx1"/>
              </a:buClr>
              <a:buSzTx/>
              <a:buFont typeface="Wingdings" pitchFamily="2" charset="2"/>
              <a:buAutoNum type="alphaLcPeriod"/>
            </a:pPr>
            <a:r>
              <a:rPr lang="id-ID" sz="2400" dirty="0" smtClean="0"/>
              <a:t>P</a:t>
            </a:r>
            <a:r>
              <a:rPr lang="en-US" sz="2400" dirty="0" err="1" smtClean="0"/>
              <a:t>emberi</a:t>
            </a:r>
            <a:r>
              <a:rPr lang="en-US" sz="2400" dirty="0" smtClean="0"/>
              <a:t> </a:t>
            </a:r>
            <a:r>
              <a:rPr lang="en-US" sz="2400" dirty="0" err="1" smtClean="0"/>
              <a:t>kerja</a:t>
            </a:r>
            <a:r>
              <a:rPr lang="en-US" sz="2400" dirty="0" smtClean="0"/>
              <a:t> yang </a:t>
            </a:r>
            <a:r>
              <a:rPr lang="en-US" sz="2400" dirty="0" err="1" smtClean="0"/>
              <a:t>terdiri</a:t>
            </a:r>
            <a:r>
              <a:rPr lang="en-US" sz="2400" dirty="0" smtClean="0"/>
              <a:t> </a:t>
            </a:r>
            <a:r>
              <a:rPr lang="en-US" sz="2400" dirty="0" err="1" smtClean="0"/>
              <a:t>dari</a:t>
            </a:r>
            <a:r>
              <a:rPr lang="en-US" sz="2400" dirty="0" smtClean="0"/>
              <a:t> </a:t>
            </a:r>
            <a:r>
              <a:rPr lang="en-US" sz="2400" dirty="0" err="1" smtClean="0"/>
              <a:t>orang</a:t>
            </a:r>
            <a:r>
              <a:rPr lang="en-US" sz="2400" dirty="0" smtClean="0"/>
              <a:t> </a:t>
            </a:r>
            <a:r>
              <a:rPr lang="en-US" sz="2400" dirty="0" err="1" smtClean="0"/>
              <a:t>pribadi</a:t>
            </a:r>
            <a:r>
              <a:rPr lang="en-US" sz="2400" dirty="0" smtClean="0"/>
              <a:t> </a:t>
            </a:r>
            <a:r>
              <a:rPr lang="en-US" sz="2400" dirty="0" err="1" smtClean="0"/>
              <a:t>dan</a:t>
            </a:r>
            <a:r>
              <a:rPr lang="en-US" sz="2400" dirty="0" smtClean="0"/>
              <a:t> </a:t>
            </a:r>
            <a:r>
              <a:rPr lang="en-US" sz="2400" dirty="0" err="1" smtClean="0"/>
              <a:t>badan</a:t>
            </a:r>
            <a:r>
              <a:rPr lang="en-US" sz="2400" dirty="0" smtClean="0"/>
              <a:t>, </a:t>
            </a:r>
            <a:r>
              <a:rPr lang="en-US" sz="2400" dirty="0" err="1" smtClean="0"/>
              <a:t>baik</a:t>
            </a:r>
            <a:r>
              <a:rPr lang="en-US" sz="2400" dirty="0" smtClean="0"/>
              <a:t> </a:t>
            </a:r>
            <a:r>
              <a:rPr lang="en-US" sz="2400" dirty="0" err="1" smtClean="0"/>
              <a:t>merupakan</a:t>
            </a:r>
            <a:r>
              <a:rPr lang="en-US" sz="2400" dirty="0" smtClean="0"/>
              <a:t> </a:t>
            </a:r>
            <a:r>
              <a:rPr lang="en-US" sz="2400" dirty="0" err="1" smtClean="0"/>
              <a:t>pusat</a:t>
            </a:r>
            <a:r>
              <a:rPr lang="en-US" sz="2400" dirty="0" smtClean="0"/>
              <a:t> </a:t>
            </a:r>
            <a:r>
              <a:rPr lang="en-US" sz="2400" dirty="0" err="1" smtClean="0"/>
              <a:t>maupun</a:t>
            </a:r>
            <a:r>
              <a:rPr lang="en-US" sz="2400" dirty="0" smtClean="0"/>
              <a:t> </a:t>
            </a:r>
            <a:r>
              <a:rPr lang="en-US" sz="2400" dirty="0" err="1" smtClean="0"/>
              <a:t>cabang</a:t>
            </a:r>
            <a:r>
              <a:rPr lang="en-US" sz="2400" dirty="0" smtClean="0"/>
              <a:t>, </a:t>
            </a:r>
            <a:r>
              <a:rPr lang="en-US" sz="2400" dirty="0" err="1" smtClean="0"/>
              <a:t>perwakilan</a:t>
            </a:r>
            <a:r>
              <a:rPr lang="en-US" sz="2400" dirty="0" smtClean="0"/>
              <a:t> </a:t>
            </a:r>
            <a:r>
              <a:rPr lang="en-US" sz="2400" dirty="0" err="1" smtClean="0"/>
              <a:t>atau</a:t>
            </a:r>
            <a:r>
              <a:rPr lang="en-US" sz="2400" dirty="0" smtClean="0"/>
              <a:t> unit yang </a:t>
            </a:r>
            <a:r>
              <a:rPr lang="en-US" sz="2400" dirty="0" err="1" smtClean="0"/>
              <a:t>membayar</a:t>
            </a:r>
            <a:r>
              <a:rPr lang="en-US" sz="2400" dirty="0" smtClean="0"/>
              <a:t> </a:t>
            </a:r>
            <a:r>
              <a:rPr lang="en-US" sz="2400" dirty="0" err="1" smtClean="0"/>
              <a:t>gaji</a:t>
            </a:r>
            <a:r>
              <a:rPr lang="en-US" sz="2400" dirty="0" smtClean="0"/>
              <a:t>, </a:t>
            </a:r>
            <a:r>
              <a:rPr lang="en-US" sz="2400" dirty="0" err="1" smtClean="0"/>
              <a:t>upah</a:t>
            </a:r>
            <a:r>
              <a:rPr lang="en-US" sz="2400" dirty="0" smtClean="0"/>
              <a:t>, honorarium, </a:t>
            </a:r>
            <a:r>
              <a:rPr lang="en-US" sz="2400" dirty="0" err="1" smtClean="0"/>
              <a:t>tunjangan</a:t>
            </a:r>
            <a:r>
              <a:rPr lang="en-US" sz="2400" dirty="0" smtClean="0"/>
              <a:t>, </a:t>
            </a:r>
            <a:r>
              <a:rPr lang="en-US" sz="2400" dirty="0" err="1" smtClean="0"/>
              <a:t>dan</a:t>
            </a:r>
            <a:r>
              <a:rPr lang="en-US" sz="2400" dirty="0" smtClean="0"/>
              <a:t> </a:t>
            </a:r>
            <a:r>
              <a:rPr lang="en-US" sz="2400" dirty="0" err="1" smtClean="0"/>
              <a:t>pembayaran</a:t>
            </a:r>
            <a:r>
              <a:rPr lang="en-US" sz="2400" dirty="0" smtClean="0"/>
              <a:t> lain </a:t>
            </a:r>
            <a:r>
              <a:rPr lang="en-US" sz="2400" dirty="0" err="1" smtClean="0"/>
              <a:t>dengan</a:t>
            </a:r>
            <a:r>
              <a:rPr lang="en-US" sz="2400" dirty="0" smtClean="0"/>
              <a:t> </a:t>
            </a:r>
            <a:r>
              <a:rPr lang="en-US" sz="2400" dirty="0" err="1" smtClean="0"/>
              <a:t>nama</a:t>
            </a:r>
            <a:r>
              <a:rPr lang="en-US" sz="2400" dirty="0" smtClean="0"/>
              <a:t> </a:t>
            </a:r>
            <a:r>
              <a:rPr lang="en-US" sz="2400" dirty="0" err="1" smtClean="0"/>
              <a:t>dan</a:t>
            </a:r>
            <a:r>
              <a:rPr lang="en-US" sz="2400" dirty="0" smtClean="0"/>
              <a:t> </a:t>
            </a:r>
            <a:r>
              <a:rPr lang="en-US" sz="2400" dirty="0" err="1" smtClean="0"/>
              <a:t>dalam</a:t>
            </a:r>
            <a:r>
              <a:rPr lang="en-US" sz="2400" dirty="0" smtClean="0"/>
              <a:t> </a:t>
            </a:r>
            <a:r>
              <a:rPr lang="en-US" sz="2400" dirty="0" err="1" smtClean="0"/>
              <a:t>bentuk</a:t>
            </a:r>
            <a:r>
              <a:rPr lang="en-US" sz="2400" dirty="0" smtClean="0"/>
              <a:t> </a:t>
            </a:r>
            <a:r>
              <a:rPr lang="en-US" sz="2400" dirty="0" err="1" smtClean="0"/>
              <a:t>apapun</a:t>
            </a:r>
            <a:r>
              <a:rPr lang="en-US" sz="2400" dirty="0" smtClean="0"/>
              <a:t>, </a:t>
            </a:r>
            <a:r>
              <a:rPr lang="en-US" sz="2400" dirty="0" err="1" smtClean="0"/>
              <a:t>sebagai</a:t>
            </a:r>
            <a:r>
              <a:rPr lang="en-US" sz="2400" dirty="0" smtClean="0"/>
              <a:t> </a:t>
            </a:r>
            <a:r>
              <a:rPr lang="en-US" sz="2400" dirty="0" err="1" smtClean="0"/>
              <a:t>imbalan</a:t>
            </a:r>
            <a:r>
              <a:rPr lang="en-US" sz="2400" dirty="0" smtClean="0"/>
              <a:t> </a:t>
            </a:r>
            <a:r>
              <a:rPr lang="en-US" sz="2400" dirty="0" err="1" smtClean="0"/>
              <a:t>sehubungan</a:t>
            </a:r>
            <a:r>
              <a:rPr lang="en-US" sz="2400" dirty="0" smtClean="0"/>
              <a:t> </a:t>
            </a:r>
            <a:r>
              <a:rPr lang="en-US" sz="2400" dirty="0" err="1" smtClean="0"/>
              <a:t>dengan</a:t>
            </a:r>
            <a:r>
              <a:rPr lang="en-US" sz="2400" dirty="0" smtClean="0"/>
              <a:t> </a:t>
            </a:r>
            <a:r>
              <a:rPr lang="en-US" sz="2400" dirty="0" err="1" smtClean="0"/>
              <a:t>pekerjaan</a:t>
            </a:r>
            <a:r>
              <a:rPr lang="en-US" sz="2400" dirty="0" smtClean="0"/>
              <a:t> </a:t>
            </a:r>
            <a:r>
              <a:rPr lang="en-US" sz="2400" dirty="0" err="1" smtClean="0"/>
              <a:t>atau</a:t>
            </a:r>
            <a:r>
              <a:rPr lang="en-US" sz="2400" dirty="0" smtClean="0"/>
              <a:t> </a:t>
            </a:r>
            <a:r>
              <a:rPr lang="en-US" sz="2400" dirty="0" err="1" smtClean="0"/>
              <a:t>jasa</a:t>
            </a:r>
            <a:r>
              <a:rPr lang="en-US" sz="2400" dirty="0" smtClean="0"/>
              <a:t> yang </a:t>
            </a:r>
            <a:r>
              <a:rPr lang="en-US" sz="2400" dirty="0" err="1" smtClean="0"/>
              <a:t>dilakukan</a:t>
            </a:r>
            <a:r>
              <a:rPr lang="en-US" sz="2400" dirty="0" smtClean="0"/>
              <a:t> </a:t>
            </a:r>
            <a:r>
              <a:rPr lang="en-US" sz="2400" dirty="0" err="1" smtClean="0"/>
              <a:t>oleh</a:t>
            </a:r>
            <a:r>
              <a:rPr lang="en-US" sz="2400" dirty="0" smtClean="0"/>
              <a:t> </a:t>
            </a:r>
            <a:r>
              <a:rPr lang="en-US" sz="2400" dirty="0" err="1" smtClean="0"/>
              <a:t>pegawai</a:t>
            </a:r>
            <a:r>
              <a:rPr lang="en-US" sz="2400" dirty="0" smtClean="0"/>
              <a:t> </a:t>
            </a:r>
            <a:r>
              <a:rPr lang="en-US" sz="2400" dirty="0" err="1" smtClean="0"/>
              <a:t>atau</a:t>
            </a:r>
            <a:r>
              <a:rPr lang="en-US" sz="2400" dirty="0" smtClean="0"/>
              <a:t> </a:t>
            </a:r>
            <a:r>
              <a:rPr lang="en-US" sz="2400" dirty="0" err="1" smtClean="0"/>
              <a:t>bukan</a:t>
            </a:r>
            <a:r>
              <a:rPr lang="en-US" sz="2400" dirty="0" smtClean="0"/>
              <a:t> </a:t>
            </a:r>
            <a:r>
              <a:rPr lang="en-US" sz="2400" dirty="0" err="1" smtClean="0"/>
              <a:t>pegawai</a:t>
            </a:r>
            <a:r>
              <a:rPr lang="en-US" sz="2400" dirty="0" smtClean="0"/>
              <a:t>;</a:t>
            </a:r>
          </a:p>
          <a:p>
            <a:pPr marL="381000" indent="-381000" eaLnBrk="1" hangingPunct="1">
              <a:lnSpc>
                <a:spcPct val="80000"/>
              </a:lnSpc>
              <a:buClr>
                <a:schemeClr val="tx1"/>
              </a:buClr>
              <a:buSzTx/>
              <a:buFont typeface="Wingdings" pitchFamily="2" charset="2"/>
              <a:buAutoNum type="alphaLcPeriod"/>
            </a:pPr>
            <a:r>
              <a:rPr lang="id-ID" sz="2400" dirty="0" err="1" smtClean="0"/>
              <a:t>B</a:t>
            </a:r>
            <a:r>
              <a:rPr lang="en-US" sz="2400" dirty="0" err="1" smtClean="0"/>
              <a:t>endahara</a:t>
            </a:r>
            <a:r>
              <a:rPr lang="en-US" sz="2400" dirty="0" smtClean="0"/>
              <a:t> </a:t>
            </a:r>
            <a:r>
              <a:rPr lang="en-US" sz="2400" dirty="0" err="1" smtClean="0"/>
              <a:t>atau</a:t>
            </a:r>
            <a:r>
              <a:rPr lang="en-US" sz="2400" dirty="0" smtClean="0"/>
              <a:t> </a:t>
            </a:r>
            <a:r>
              <a:rPr lang="en-US" sz="2400" dirty="0" err="1" smtClean="0"/>
              <a:t>pemegang</a:t>
            </a:r>
            <a:r>
              <a:rPr lang="en-US" sz="2400" dirty="0" smtClean="0"/>
              <a:t> </a:t>
            </a:r>
            <a:r>
              <a:rPr lang="en-US" sz="2400" dirty="0" err="1" smtClean="0"/>
              <a:t>kas</a:t>
            </a:r>
            <a:r>
              <a:rPr lang="en-US" sz="2400" dirty="0" smtClean="0"/>
              <a:t> </a:t>
            </a:r>
            <a:r>
              <a:rPr lang="en-US" sz="2400" dirty="0" err="1" smtClean="0"/>
              <a:t>pemerintah</a:t>
            </a:r>
            <a:r>
              <a:rPr lang="en-US" sz="2400" dirty="0" smtClean="0"/>
              <a:t> </a:t>
            </a:r>
            <a:r>
              <a:rPr lang="en-US" sz="2400" dirty="0" err="1" smtClean="0"/>
              <a:t>termasuk</a:t>
            </a:r>
            <a:r>
              <a:rPr lang="en-US" sz="2400" dirty="0" smtClean="0"/>
              <a:t> </a:t>
            </a:r>
            <a:r>
              <a:rPr lang="en-US" sz="2400" dirty="0" err="1" smtClean="0"/>
              <a:t>bendahara</a:t>
            </a:r>
            <a:r>
              <a:rPr lang="en-US" sz="2400" dirty="0" smtClean="0"/>
              <a:t> </a:t>
            </a:r>
            <a:r>
              <a:rPr lang="en-US" sz="2400" dirty="0" err="1" smtClean="0"/>
              <a:t>atau</a:t>
            </a:r>
            <a:r>
              <a:rPr lang="en-US" sz="2400" dirty="0" smtClean="0"/>
              <a:t> </a:t>
            </a:r>
            <a:r>
              <a:rPr lang="en-US" sz="2400" dirty="0" err="1" smtClean="0"/>
              <a:t>pemegang</a:t>
            </a:r>
            <a:r>
              <a:rPr lang="en-US" sz="2400" dirty="0" smtClean="0"/>
              <a:t> </a:t>
            </a:r>
            <a:r>
              <a:rPr lang="en-US" sz="2400" dirty="0" err="1" smtClean="0"/>
              <a:t>kas</a:t>
            </a:r>
            <a:r>
              <a:rPr lang="en-US" sz="2400" dirty="0" smtClean="0"/>
              <a:t> </a:t>
            </a:r>
            <a:r>
              <a:rPr lang="en-US" sz="2400" dirty="0" err="1" smtClean="0"/>
              <a:t>kepada</a:t>
            </a:r>
            <a:r>
              <a:rPr lang="en-US" sz="2400" dirty="0" smtClean="0"/>
              <a:t> </a:t>
            </a:r>
            <a:r>
              <a:rPr lang="en-US" sz="2400" dirty="0" err="1" smtClean="0"/>
              <a:t>Pemerintah</a:t>
            </a:r>
            <a:r>
              <a:rPr lang="en-US" sz="2400" dirty="0" smtClean="0"/>
              <a:t> </a:t>
            </a:r>
            <a:r>
              <a:rPr lang="en-US" sz="2400" dirty="0" err="1" smtClean="0"/>
              <a:t>Pusat</a:t>
            </a:r>
            <a:r>
              <a:rPr lang="en-US" sz="2400" dirty="0" smtClean="0"/>
              <a:t> </a:t>
            </a:r>
            <a:r>
              <a:rPr lang="en-US" sz="2400" dirty="0" err="1" smtClean="0"/>
              <a:t>termasuk</a:t>
            </a:r>
            <a:r>
              <a:rPr lang="en-US" sz="2400" dirty="0" smtClean="0"/>
              <a:t> </a:t>
            </a:r>
            <a:r>
              <a:rPr lang="en-US" sz="2400" dirty="0" err="1" smtClean="0"/>
              <a:t>institusi</a:t>
            </a:r>
            <a:r>
              <a:rPr lang="en-US" sz="2400" dirty="0" smtClean="0"/>
              <a:t> TNI/POLRI, </a:t>
            </a:r>
            <a:r>
              <a:rPr lang="en-US" sz="2400" dirty="0" err="1" smtClean="0"/>
              <a:t>Pemerintah</a:t>
            </a:r>
            <a:r>
              <a:rPr lang="en-US" sz="2400" dirty="0" smtClean="0"/>
              <a:t> Daerah, </a:t>
            </a:r>
            <a:r>
              <a:rPr lang="en-US" sz="2400" dirty="0" err="1" smtClean="0"/>
              <a:t>instansi</a:t>
            </a:r>
            <a:r>
              <a:rPr lang="en-US" sz="2400" dirty="0" smtClean="0"/>
              <a:t> </a:t>
            </a:r>
            <a:r>
              <a:rPr lang="en-US" sz="2400" dirty="0" err="1" smtClean="0"/>
              <a:t>atau</a:t>
            </a:r>
            <a:r>
              <a:rPr lang="en-US" sz="2400" dirty="0" smtClean="0"/>
              <a:t> </a:t>
            </a:r>
            <a:r>
              <a:rPr lang="en-US" sz="2400" dirty="0" err="1" smtClean="0"/>
              <a:t>lembaga</a:t>
            </a:r>
            <a:r>
              <a:rPr lang="en-US" sz="2400" dirty="0" smtClean="0"/>
              <a:t> </a:t>
            </a:r>
            <a:r>
              <a:rPr lang="en-US" sz="2400" dirty="0" err="1" smtClean="0"/>
              <a:t>pemerintah</a:t>
            </a:r>
            <a:r>
              <a:rPr lang="en-US" sz="2400" dirty="0" smtClean="0"/>
              <a:t>, </a:t>
            </a:r>
            <a:r>
              <a:rPr lang="en-US" sz="2400" dirty="0" err="1" smtClean="0"/>
              <a:t>lembaga-lembaga</a:t>
            </a:r>
            <a:r>
              <a:rPr lang="en-US" sz="2400" dirty="0" smtClean="0"/>
              <a:t> </a:t>
            </a:r>
            <a:r>
              <a:rPr lang="en-US" sz="2400" dirty="0" err="1" smtClean="0"/>
              <a:t>negara</a:t>
            </a:r>
            <a:r>
              <a:rPr lang="en-US" sz="2400" dirty="0" smtClean="0"/>
              <a:t> </a:t>
            </a:r>
            <a:r>
              <a:rPr lang="en-US" sz="2400" dirty="0" err="1" smtClean="0"/>
              <a:t>lainnya</a:t>
            </a:r>
            <a:r>
              <a:rPr lang="en-US" sz="2400" dirty="0" smtClean="0"/>
              <a:t>, </a:t>
            </a:r>
            <a:r>
              <a:rPr lang="en-US" sz="2400" dirty="0" err="1" smtClean="0"/>
              <a:t>dan</a:t>
            </a:r>
            <a:r>
              <a:rPr lang="en-US" sz="2400" dirty="0" smtClean="0"/>
              <a:t> </a:t>
            </a:r>
            <a:r>
              <a:rPr lang="en-US" sz="2400" dirty="0" err="1" smtClean="0"/>
              <a:t>Kedutaan</a:t>
            </a:r>
            <a:r>
              <a:rPr lang="en-US" sz="2400" dirty="0" smtClean="0"/>
              <a:t> </a:t>
            </a:r>
            <a:r>
              <a:rPr lang="en-US" sz="2400" dirty="0" err="1" smtClean="0"/>
              <a:t>Besar</a:t>
            </a:r>
            <a:r>
              <a:rPr lang="en-US" sz="2400" dirty="0" smtClean="0"/>
              <a:t> </a:t>
            </a:r>
            <a:r>
              <a:rPr lang="en-US" sz="2400" dirty="0" err="1" smtClean="0"/>
              <a:t>Republik</a:t>
            </a:r>
            <a:r>
              <a:rPr lang="en-US" sz="2400" dirty="0" smtClean="0"/>
              <a:t> Indonesia </a:t>
            </a:r>
            <a:r>
              <a:rPr lang="en-US" sz="2400" dirty="0" err="1" smtClean="0"/>
              <a:t>di</a:t>
            </a:r>
            <a:r>
              <a:rPr lang="en-US" sz="2400" dirty="0" smtClean="0"/>
              <a:t> </a:t>
            </a:r>
            <a:r>
              <a:rPr lang="en-US" sz="2400" dirty="0" err="1" smtClean="0"/>
              <a:t>luar</a:t>
            </a:r>
            <a:r>
              <a:rPr lang="en-US" sz="2400" dirty="0" smtClean="0"/>
              <a:t> </a:t>
            </a:r>
            <a:r>
              <a:rPr lang="en-US" sz="2400" dirty="0" err="1" smtClean="0"/>
              <a:t>negeri</a:t>
            </a:r>
            <a:r>
              <a:rPr lang="en-US" sz="2400" dirty="0" smtClean="0"/>
              <a:t>, yang </a:t>
            </a:r>
            <a:r>
              <a:rPr lang="en-US" sz="2400" dirty="0" err="1" smtClean="0"/>
              <a:t>membayarkan</a:t>
            </a:r>
            <a:r>
              <a:rPr lang="en-US" sz="2400" dirty="0" smtClean="0"/>
              <a:t> </a:t>
            </a:r>
            <a:r>
              <a:rPr lang="en-US" sz="2400" dirty="0" err="1" smtClean="0"/>
              <a:t>gaji</a:t>
            </a:r>
            <a:r>
              <a:rPr lang="en-US" sz="2400" dirty="0" smtClean="0"/>
              <a:t>, </a:t>
            </a:r>
            <a:r>
              <a:rPr lang="en-US" sz="2400" dirty="0" err="1" smtClean="0"/>
              <a:t>upah</a:t>
            </a:r>
            <a:r>
              <a:rPr lang="en-US" sz="2400" dirty="0" smtClean="0"/>
              <a:t>, honorarium, </a:t>
            </a:r>
            <a:r>
              <a:rPr lang="en-US" sz="2400" dirty="0" err="1" smtClean="0"/>
              <a:t>tunjangan</a:t>
            </a:r>
            <a:r>
              <a:rPr lang="en-US" sz="2400" dirty="0" smtClean="0"/>
              <a:t>, </a:t>
            </a:r>
            <a:r>
              <a:rPr lang="en-US" sz="2400" dirty="0" err="1" smtClean="0"/>
              <a:t>dan</a:t>
            </a:r>
            <a:r>
              <a:rPr lang="en-US" sz="2400" dirty="0" smtClean="0"/>
              <a:t> </a:t>
            </a:r>
            <a:r>
              <a:rPr lang="en-US" sz="2400" dirty="0" err="1" smtClean="0"/>
              <a:t>pembayaran</a:t>
            </a:r>
            <a:r>
              <a:rPr lang="en-US" sz="2400" dirty="0" smtClean="0"/>
              <a:t> lain </a:t>
            </a:r>
            <a:r>
              <a:rPr lang="en-US" sz="2400" dirty="0" err="1" smtClean="0"/>
              <a:t>dengan</a:t>
            </a:r>
            <a:r>
              <a:rPr lang="en-US" sz="2400" dirty="0" smtClean="0"/>
              <a:t> </a:t>
            </a:r>
            <a:r>
              <a:rPr lang="en-US" sz="2400" dirty="0" err="1" smtClean="0"/>
              <a:t>nama</a:t>
            </a:r>
            <a:r>
              <a:rPr lang="en-US" sz="2400" dirty="0" smtClean="0"/>
              <a:t> </a:t>
            </a:r>
            <a:r>
              <a:rPr lang="en-US" sz="2400" dirty="0" err="1" smtClean="0"/>
              <a:t>dan</a:t>
            </a:r>
            <a:r>
              <a:rPr lang="en-US" sz="2400" dirty="0" smtClean="0"/>
              <a:t> </a:t>
            </a:r>
            <a:r>
              <a:rPr lang="en-US" sz="2400" dirty="0" err="1" smtClean="0"/>
              <a:t>dalam</a:t>
            </a:r>
            <a:r>
              <a:rPr lang="en-US" sz="2400" dirty="0" smtClean="0"/>
              <a:t> </a:t>
            </a:r>
            <a:r>
              <a:rPr lang="en-US" sz="2400" dirty="0" err="1" smtClean="0"/>
              <a:t>bentuk</a:t>
            </a:r>
            <a:r>
              <a:rPr lang="en-US" sz="2400" dirty="0" smtClean="0"/>
              <a:t> </a:t>
            </a:r>
            <a:r>
              <a:rPr lang="en-US" sz="2400" dirty="0" err="1" smtClean="0"/>
              <a:t>apapun</a:t>
            </a:r>
            <a:r>
              <a:rPr lang="en-US" sz="2400" dirty="0" smtClean="0"/>
              <a:t> </a:t>
            </a:r>
            <a:r>
              <a:rPr lang="en-US" sz="2400" dirty="0" err="1" smtClean="0"/>
              <a:t>sehubungan</a:t>
            </a:r>
            <a:r>
              <a:rPr lang="en-US" sz="2400" dirty="0" smtClean="0"/>
              <a:t> </a:t>
            </a:r>
            <a:r>
              <a:rPr lang="en-US" sz="2400" dirty="0" err="1" smtClean="0"/>
              <a:t>dengan</a:t>
            </a:r>
            <a:r>
              <a:rPr lang="en-US" sz="2400" dirty="0" smtClean="0"/>
              <a:t> </a:t>
            </a:r>
            <a:r>
              <a:rPr lang="en-US" sz="2400" dirty="0" err="1" smtClean="0"/>
              <a:t>pekerjaan</a:t>
            </a:r>
            <a:r>
              <a:rPr lang="en-US" sz="2400" dirty="0" smtClean="0"/>
              <a:t> </a:t>
            </a:r>
            <a:r>
              <a:rPr lang="en-US" sz="2400" dirty="0" err="1" smtClean="0"/>
              <a:t>atau</a:t>
            </a:r>
            <a:r>
              <a:rPr lang="en-US" sz="2400" dirty="0" smtClean="0"/>
              <a:t> </a:t>
            </a:r>
            <a:r>
              <a:rPr lang="en-US" sz="2400" dirty="0" err="1" smtClean="0"/>
              <a:t>jabatan</a:t>
            </a:r>
            <a:r>
              <a:rPr lang="en-US" sz="2400" dirty="0" smtClean="0"/>
              <a:t>, </a:t>
            </a:r>
            <a:r>
              <a:rPr lang="en-US" sz="2400" dirty="0" err="1" smtClean="0"/>
              <a:t>jasa</a:t>
            </a:r>
            <a:r>
              <a:rPr lang="en-US" sz="2400" dirty="0" smtClean="0"/>
              <a:t>, </a:t>
            </a:r>
            <a:r>
              <a:rPr lang="en-US" sz="2400" dirty="0" err="1" smtClean="0"/>
              <a:t>dan</a:t>
            </a:r>
            <a:r>
              <a:rPr lang="en-US" sz="2400" dirty="0" smtClean="0"/>
              <a:t> </a:t>
            </a:r>
            <a:r>
              <a:rPr lang="en-US" sz="2400" dirty="0" err="1" smtClean="0"/>
              <a:t>kegiatan</a:t>
            </a:r>
            <a:r>
              <a:rPr lang="en-US" sz="2400"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sz="4000" smtClean="0"/>
              <a:t>Pemotong PPh Pasal 21 dan/atau PPh Pasal 26</a:t>
            </a:r>
          </a:p>
        </p:txBody>
      </p:sp>
      <p:sp>
        <p:nvSpPr>
          <p:cNvPr id="7171" name="Rectangle 3"/>
          <p:cNvSpPr>
            <a:spLocks noGrp="1" noChangeArrowheads="1"/>
          </p:cNvSpPr>
          <p:nvPr>
            <p:ph idx="1"/>
          </p:nvPr>
        </p:nvSpPr>
        <p:spPr/>
        <p:txBody>
          <a:bodyPr>
            <a:normAutofit lnSpcReduction="10000"/>
          </a:bodyPr>
          <a:lstStyle/>
          <a:p>
            <a:pPr marL="381000" indent="-381000" eaLnBrk="1" hangingPunct="1">
              <a:lnSpc>
                <a:spcPct val="80000"/>
              </a:lnSpc>
              <a:buClr>
                <a:schemeClr val="tx1"/>
              </a:buClr>
              <a:buSzTx/>
              <a:buFont typeface="Wingdings" pitchFamily="2" charset="2"/>
              <a:buAutoNum type="alphaLcPeriod" startAt="3"/>
            </a:pPr>
            <a:r>
              <a:rPr lang="id-ID" sz="2400" dirty="0" smtClean="0"/>
              <a:t>D</a:t>
            </a:r>
            <a:r>
              <a:rPr lang="en-US" sz="2400" dirty="0" err="1" smtClean="0"/>
              <a:t>pensiun</a:t>
            </a:r>
            <a:r>
              <a:rPr lang="en-US" sz="2400" dirty="0" smtClean="0"/>
              <a:t>, </a:t>
            </a:r>
            <a:r>
              <a:rPr lang="en-US" sz="2400" dirty="0" err="1" smtClean="0"/>
              <a:t>badan</a:t>
            </a:r>
            <a:r>
              <a:rPr lang="en-US" sz="2400" dirty="0" smtClean="0"/>
              <a:t> </a:t>
            </a:r>
            <a:r>
              <a:rPr lang="en-US" sz="2400" dirty="0" err="1" smtClean="0"/>
              <a:t>penyelenggara</a:t>
            </a:r>
            <a:r>
              <a:rPr lang="en-US" sz="2400" dirty="0" smtClean="0"/>
              <a:t> </a:t>
            </a:r>
            <a:r>
              <a:rPr lang="en-US" sz="2400" dirty="0" err="1" smtClean="0"/>
              <a:t>jaminan</a:t>
            </a:r>
            <a:r>
              <a:rPr lang="en-US" sz="2400" dirty="0" smtClean="0"/>
              <a:t> </a:t>
            </a:r>
            <a:r>
              <a:rPr lang="en-US" sz="2400" dirty="0" err="1" smtClean="0"/>
              <a:t>sosial</a:t>
            </a:r>
            <a:r>
              <a:rPr lang="en-US" sz="2400" dirty="0" smtClean="0"/>
              <a:t> </a:t>
            </a:r>
            <a:r>
              <a:rPr lang="en-US" sz="2400" dirty="0" err="1" smtClean="0"/>
              <a:t>tenaga</a:t>
            </a:r>
            <a:r>
              <a:rPr lang="en-US" sz="2400" dirty="0" smtClean="0"/>
              <a:t> </a:t>
            </a:r>
            <a:r>
              <a:rPr lang="en-US" sz="2400" dirty="0" err="1" smtClean="0"/>
              <a:t>kerja</a:t>
            </a:r>
            <a:r>
              <a:rPr lang="en-US" sz="2400" dirty="0" smtClean="0"/>
              <a:t>, </a:t>
            </a:r>
            <a:r>
              <a:rPr lang="en-US" sz="2400" dirty="0" err="1" smtClean="0"/>
              <a:t>dan</a:t>
            </a:r>
            <a:r>
              <a:rPr lang="en-US" sz="2400" dirty="0" smtClean="0"/>
              <a:t> </a:t>
            </a:r>
            <a:r>
              <a:rPr lang="en-US" sz="2400" dirty="0" err="1" smtClean="0"/>
              <a:t>badan-badan</a:t>
            </a:r>
            <a:r>
              <a:rPr lang="en-US" sz="2400" dirty="0" smtClean="0"/>
              <a:t> lain yang </a:t>
            </a:r>
            <a:r>
              <a:rPr lang="en-US" sz="2400" dirty="0" err="1" smtClean="0"/>
              <a:t>membayar</a:t>
            </a:r>
            <a:r>
              <a:rPr lang="en-US" sz="2400" dirty="0" smtClean="0"/>
              <a:t> </a:t>
            </a:r>
            <a:r>
              <a:rPr lang="en-US" sz="2400" dirty="0" err="1" smtClean="0"/>
              <a:t>uang</a:t>
            </a:r>
            <a:r>
              <a:rPr lang="en-US" sz="2400" dirty="0" smtClean="0"/>
              <a:t> </a:t>
            </a:r>
            <a:r>
              <a:rPr lang="en-US" sz="2400" dirty="0" err="1" smtClean="0"/>
              <a:t>pensiun</a:t>
            </a:r>
            <a:r>
              <a:rPr lang="en-US" sz="2400" dirty="0" smtClean="0"/>
              <a:t> </a:t>
            </a:r>
            <a:r>
              <a:rPr lang="en-US" sz="2400" dirty="0" err="1" smtClean="0"/>
              <a:t>dan</a:t>
            </a:r>
            <a:r>
              <a:rPr lang="en-US" sz="2400" dirty="0" smtClean="0"/>
              <a:t> </a:t>
            </a:r>
            <a:r>
              <a:rPr lang="en-US" sz="2400" dirty="0" err="1" smtClean="0"/>
              <a:t>tunjangan</a:t>
            </a:r>
            <a:r>
              <a:rPr lang="en-US" sz="2400" dirty="0" smtClean="0"/>
              <a:t> </a:t>
            </a:r>
            <a:r>
              <a:rPr lang="en-US" sz="2400" dirty="0" err="1" smtClean="0"/>
              <a:t>hari</a:t>
            </a:r>
            <a:r>
              <a:rPr lang="en-US" sz="2400" dirty="0" smtClean="0"/>
              <a:t> </a:t>
            </a:r>
            <a:r>
              <a:rPr lang="en-US" sz="2400" dirty="0" err="1" smtClean="0"/>
              <a:t>tua</a:t>
            </a:r>
            <a:r>
              <a:rPr lang="en-US" sz="2400" dirty="0" smtClean="0"/>
              <a:t> </a:t>
            </a:r>
            <a:r>
              <a:rPr lang="en-US" sz="2400" dirty="0" err="1" smtClean="0"/>
              <a:t>atau</a:t>
            </a:r>
            <a:r>
              <a:rPr lang="en-US" sz="2400" dirty="0" smtClean="0"/>
              <a:t> </a:t>
            </a:r>
            <a:r>
              <a:rPr lang="en-US" sz="2400" dirty="0" err="1" smtClean="0"/>
              <a:t>jaminan</a:t>
            </a:r>
            <a:r>
              <a:rPr lang="en-US" sz="2400" dirty="0" smtClean="0"/>
              <a:t> </a:t>
            </a:r>
            <a:r>
              <a:rPr lang="en-US" sz="2400" dirty="0" err="1" smtClean="0"/>
              <a:t>hari</a:t>
            </a:r>
            <a:r>
              <a:rPr lang="en-US" sz="2400" dirty="0" smtClean="0"/>
              <a:t> </a:t>
            </a:r>
            <a:r>
              <a:rPr lang="en-US" sz="2400" dirty="0" err="1" smtClean="0"/>
              <a:t>tua</a:t>
            </a:r>
            <a:r>
              <a:rPr lang="en-US" sz="2400" dirty="0" smtClean="0"/>
              <a:t>;</a:t>
            </a:r>
          </a:p>
          <a:p>
            <a:pPr marL="381000" indent="-381000" eaLnBrk="1" hangingPunct="1">
              <a:lnSpc>
                <a:spcPct val="80000"/>
              </a:lnSpc>
              <a:buClr>
                <a:schemeClr val="tx1"/>
              </a:buClr>
              <a:buSzTx/>
              <a:buFont typeface="Wingdings" pitchFamily="2" charset="2"/>
              <a:buAutoNum type="alphaLcPeriod" startAt="3"/>
            </a:pPr>
            <a:r>
              <a:rPr lang="id-ID" sz="2400" dirty="0" err="1" smtClean="0"/>
              <a:t>O</a:t>
            </a:r>
            <a:r>
              <a:rPr lang="en-US" sz="2400" dirty="0" smtClean="0"/>
              <a:t>rang </a:t>
            </a:r>
            <a:r>
              <a:rPr lang="en-US" sz="2400" dirty="0" err="1" smtClean="0"/>
              <a:t>pribadi</a:t>
            </a:r>
            <a:r>
              <a:rPr lang="en-US" sz="2400" dirty="0" smtClean="0"/>
              <a:t> yang </a:t>
            </a:r>
            <a:r>
              <a:rPr lang="en-US" sz="2400" dirty="0" err="1" smtClean="0"/>
              <a:t>melakukan</a:t>
            </a:r>
            <a:r>
              <a:rPr lang="en-US" sz="2400" dirty="0" smtClean="0"/>
              <a:t> </a:t>
            </a:r>
            <a:r>
              <a:rPr lang="en-US" sz="2400" dirty="0" err="1" smtClean="0"/>
              <a:t>kegiatan</a:t>
            </a:r>
            <a:r>
              <a:rPr lang="en-US" sz="2400" dirty="0" smtClean="0"/>
              <a:t> </a:t>
            </a:r>
            <a:r>
              <a:rPr lang="en-US" sz="2400" dirty="0" err="1" smtClean="0"/>
              <a:t>usaha</a:t>
            </a:r>
            <a:r>
              <a:rPr lang="en-US" sz="2400" dirty="0" smtClean="0"/>
              <a:t> </a:t>
            </a:r>
            <a:r>
              <a:rPr lang="en-US" sz="2400" dirty="0" err="1" smtClean="0"/>
              <a:t>atau</a:t>
            </a:r>
            <a:r>
              <a:rPr lang="en-US" sz="2400" dirty="0" smtClean="0"/>
              <a:t> </a:t>
            </a:r>
            <a:r>
              <a:rPr lang="en-US" sz="2400" dirty="0" err="1" smtClean="0"/>
              <a:t>pekerjaan</a:t>
            </a:r>
            <a:r>
              <a:rPr lang="en-US" sz="2400" dirty="0" smtClean="0"/>
              <a:t> </a:t>
            </a:r>
            <a:r>
              <a:rPr lang="en-US" sz="2400" dirty="0" err="1" smtClean="0"/>
              <a:t>bebas</a:t>
            </a:r>
            <a:r>
              <a:rPr lang="en-US" sz="2400" dirty="0" smtClean="0"/>
              <a:t> </a:t>
            </a:r>
            <a:r>
              <a:rPr lang="en-US" sz="2400" dirty="0" err="1" smtClean="0"/>
              <a:t>serta</a:t>
            </a:r>
            <a:r>
              <a:rPr lang="en-US" sz="2400" dirty="0" smtClean="0"/>
              <a:t> </a:t>
            </a:r>
            <a:r>
              <a:rPr lang="en-US" sz="2400" dirty="0" err="1" smtClean="0"/>
              <a:t>badan</a:t>
            </a:r>
            <a:r>
              <a:rPr lang="en-US" sz="2400" dirty="0" smtClean="0"/>
              <a:t> yang </a:t>
            </a:r>
            <a:r>
              <a:rPr lang="en-US" sz="2400" dirty="0" err="1" smtClean="0"/>
              <a:t>membayar</a:t>
            </a:r>
            <a:r>
              <a:rPr lang="en-US" sz="2400" dirty="0" smtClean="0"/>
              <a:t> :</a:t>
            </a:r>
          </a:p>
          <a:p>
            <a:pPr marL="800100" lvl="1" indent="-342900" eaLnBrk="1" hangingPunct="1">
              <a:lnSpc>
                <a:spcPct val="80000"/>
              </a:lnSpc>
            </a:pPr>
            <a:r>
              <a:rPr lang="en-US" sz="2000" dirty="0" smtClean="0"/>
              <a:t>honorarium </a:t>
            </a:r>
            <a:r>
              <a:rPr lang="en-US" sz="2000" dirty="0" err="1" smtClean="0"/>
              <a:t>atau</a:t>
            </a:r>
            <a:r>
              <a:rPr lang="en-US" sz="2000" dirty="0" smtClean="0"/>
              <a:t> </a:t>
            </a:r>
            <a:r>
              <a:rPr lang="en-US" sz="2000" dirty="0" err="1" smtClean="0"/>
              <a:t>pembayaran</a:t>
            </a:r>
            <a:r>
              <a:rPr lang="en-US" sz="2000" dirty="0" smtClean="0"/>
              <a:t> lain </a:t>
            </a:r>
            <a:r>
              <a:rPr lang="en-US" sz="2000" dirty="0" err="1" smtClean="0"/>
              <a:t>sebagai</a:t>
            </a:r>
            <a:r>
              <a:rPr lang="en-US" sz="2000" dirty="0" smtClean="0"/>
              <a:t> </a:t>
            </a:r>
            <a:r>
              <a:rPr lang="en-US" sz="2000" dirty="0" err="1" smtClean="0"/>
              <a:t>imbalan</a:t>
            </a:r>
            <a:r>
              <a:rPr lang="en-US" sz="2000" dirty="0" smtClean="0"/>
              <a:t> </a:t>
            </a:r>
            <a:r>
              <a:rPr lang="en-US" sz="2000" dirty="0" err="1" smtClean="0"/>
              <a:t>sehubungan</a:t>
            </a:r>
            <a:r>
              <a:rPr lang="en-US" sz="2000" dirty="0" smtClean="0"/>
              <a:t> </a:t>
            </a:r>
            <a:r>
              <a:rPr lang="en-US" sz="2000" dirty="0" err="1" smtClean="0"/>
              <a:t>dengan</a:t>
            </a:r>
            <a:r>
              <a:rPr lang="en-US" sz="2000" dirty="0" smtClean="0"/>
              <a:t> </a:t>
            </a:r>
            <a:r>
              <a:rPr lang="en-US" sz="2000" dirty="0" err="1" smtClean="0"/>
              <a:t>jasa</a:t>
            </a:r>
            <a:r>
              <a:rPr lang="en-US" sz="2000" dirty="0" smtClean="0"/>
              <a:t> </a:t>
            </a:r>
            <a:r>
              <a:rPr lang="en-US" sz="2000" dirty="0" err="1" smtClean="0"/>
              <a:t>dan</a:t>
            </a:r>
            <a:r>
              <a:rPr lang="en-US" sz="2000" dirty="0" smtClean="0"/>
              <a:t>/</a:t>
            </a:r>
            <a:r>
              <a:rPr lang="en-US" sz="2000" dirty="0" err="1" smtClean="0"/>
              <a:t>atau</a:t>
            </a:r>
            <a:r>
              <a:rPr lang="en-US" sz="2000" dirty="0" smtClean="0"/>
              <a:t> </a:t>
            </a:r>
            <a:r>
              <a:rPr lang="en-US" sz="2000" dirty="0" err="1" smtClean="0"/>
              <a:t>kegiatan</a:t>
            </a:r>
            <a:r>
              <a:rPr lang="en-US" sz="2000" dirty="0" smtClean="0"/>
              <a:t> yang </a:t>
            </a:r>
            <a:r>
              <a:rPr lang="en-US" sz="2000" dirty="0" err="1" smtClean="0"/>
              <a:t>dilakukan</a:t>
            </a:r>
            <a:r>
              <a:rPr lang="en-US" sz="2000" dirty="0" smtClean="0"/>
              <a:t> </a:t>
            </a:r>
            <a:r>
              <a:rPr lang="en-US" sz="2000" dirty="0" err="1" smtClean="0"/>
              <a:t>oleh</a:t>
            </a:r>
            <a:r>
              <a:rPr lang="en-US" sz="2000" dirty="0" smtClean="0"/>
              <a:t> </a:t>
            </a:r>
            <a:r>
              <a:rPr lang="en-US" sz="2000" dirty="0" err="1" smtClean="0"/>
              <a:t>orang</a:t>
            </a:r>
            <a:r>
              <a:rPr lang="en-US" sz="2000" dirty="0" smtClean="0"/>
              <a:t> </a:t>
            </a:r>
            <a:r>
              <a:rPr lang="en-US" sz="2000" dirty="0" err="1" smtClean="0"/>
              <a:t>pribadi</a:t>
            </a:r>
            <a:r>
              <a:rPr lang="en-US" sz="2000" dirty="0" smtClean="0"/>
              <a:t> </a:t>
            </a:r>
            <a:r>
              <a:rPr lang="en-US" sz="2000" dirty="0" err="1" smtClean="0"/>
              <a:t>dengan</a:t>
            </a:r>
            <a:r>
              <a:rPr lang="en-US" sz="2000" dirty="0" smtClean="0"/>
              <a:t> status </a:t>
            </a:r>
            <a:r>
              <a:rPr lang="en-US" sz="2000" dirty="0" err="1" smtClean="0"/>
              <a:t>Subjek</a:t>
            </a:r>
            <a:r>
              <a:rPr lang="en-US" sz="2000" dirty="0" smtClean="0"/>
              <a:t> </a:t>
            </a:r>
            <a:r>
              <a:rPr lang="en-US" sz="2000" dirty="0" err="1" smtClean="0"/>
              <a:t>Pajak</a:t>
            </a:r>
            <a:r>
              <a:rPr lang="en-US" sz="2000" dirty="0" smtClean="0"/>
              <a:t> </a:t>
            </a:r>
            <a:r>
              <a:rPr lang="en-US" sz="2000" dirty="0" err="1" smtClean="0"/>
              <a:t>dalam</a:t>
            </a:r>
            <a:r>
              <a:rPr lang="en-US" sz="2000" dirty="0" smtClean="0"/>
              <a:t> </a:t>
            </a:r>
            <a:r>
              <a:rPr lang="en-US" sz="2000" dirty="0" err="1" smtClean="0"/>
              <a:t>negeri</a:t>
            </a:r>
            <a:r>
              <a:rPr lang="en-US" sz="2000" dirty="0" smtClean="0"/>
              <a:t>, </a:t>
            </a:r>
            <a:r>
              <a:rPr lang="en-US" sz="2000" dirty="0" err="1" smtClean="0"/>
              <a:t>termasuk</a:t>
            </a:r>
            <a:r>
              <a:rPr lang="en-US" sz="2000" dirty="0" smtClean="0"/>
              <a:t> </a:t>
            </a:r>
            <a:r>
              <a:rPr lang="en-US" sz="2000" dirty="0" err="1" smtClean="0"/>
              <a:t>jasa</a:t>
            </a:r>
            <a:r>
              <a:rPr lang="en-US" sz="2000" dirty="0" smtClean="0"/>
              <a:t> </a:t>
            </a:r>
            <a:r>
              <a:rPr lang="en-US" sz="2000" dirty="0" err="1" smtClean="0"/>
              <a:t>tenaga</a:t>
            </a:r>
            <a:r>
              <a:rPr lang="en-US" sz="2000" dirty="0" smtClean="0"/>
              <a:t> </a:t>
            </a:r>
            <a:r>
              <a:rPr lang="en-US" sz="2000" dirty="0" err="1" smtClean="0"/>
              <a:t>ahli</a:t>
            </a:r>
            <a:r>
              <a:rPr lang="en-US" sz="2000" dirty="0" smtClean="0"/>
              <a:t> yang </a:t>
            </a:r>
            <a:r>
              <a:rPr lang="en-US" sz="2000" dirty="0" err="1" smtClean="0"/>
              <a:t>melakukan</a:t>
            </a:r>
            <a:r>
              <a:rPr lang="en-US" sz="2000" dirty="0" smtClean="0"/>
              <a:t> </a:t>
            </a:r>
            <a:r>
              <a:rPr lang="en-US" sz="2000" dirty="0" err="1" smtClean="0"/>
              <a:t>pekerjaan</a:t>
            </a:r>
            <a:r>
              <a:rPr lang="en-US" sz="2000" dirty="0" smtClean="0"/>
              <a:t> </a:t>
            </a:r>
            <a:r>
              <a:rPr lang="en-US" sz="2000" dirty="0" err="1" smtClean="0"/>
              <a:t>bebas</a:t>
            </a:r>
            <a:r>
              <a:rPr lang="en-US" sz="2000" dirty="0" smtClean="0"/>
              <a:t> </a:t>
            </a:r>
            <a:r>
              <a:rPr lang="en-US" sz="2000" dirty="0" err="1" smtClean="0"/>
              <a:t>dan</a:t>
            </a:r>
            <a:r>
              <a:rPr lang="en-US" sz="2000" dirty="0" smtClean="0"/>
              <a:t> </a:t>
            </a:r>
            <a:r>
              <a:rPr lang="en-US" sz="2000" dirty="0" err="1" smtClean="0"/>
              <a:t>bertindak</a:t>
            </a:r>
            <a:r>
              <a:rPr lang="en-US" sz="2000" dirty="0" smtClean="0"/>
              <a:t> </a:t>
            </a:r>
            <a:r>
              <a:rPr lang="en-US" sz="2000" dirty="0" err="1" smtClean="0"/>
              <a:t>untuk</a:t>
            </a:r>
            <a:r>
              <a:rPr lang="en-US" sz="2000" dirty="0" smtClean="0"/>
              <a:t> </a:t>
            </a:r>
            <a:r>
              <a:rPr lang="en-US" sz="2000" dirty="0" err="1" smtClean="0"/>
              <a:t>dan</a:t>
            </a:r>
            <a:r>
              <a:rPr lang="en-US" sz="2000" dirty="0" smtClean="0"/>
              <a:t> </a:t>
            </a:r>
            <a:r>
              <a:rPr lang="en-US" sz="2000" dirty="0" err="1" smtClean="0"/>
              <a:t>atas</a:t>
            </a:r>
            <a:r>
              <a:rPr lang="en-US" sz="2000" dirty="0" smtClean="0"/>
              <a:t> </a:t>
            </a:r>
            <a:r>
              <a:rPr lang="en-US" sz="2000" dirty="0" err="1" smtClean="0"/>
              <a:t>namanya</a:t>
            </a:r>
            <a:r>
              <a:rPr lang="en-US" sz="2000" dirty="0" smtClean="0"/>
              <a:t> </a:t>
            </a:r>
            <a:r>
              <a:rPr lang="en-US" sz="2000" dirty="0" err="1" smtClean="0"/>
              <a:t>sendiri</a:t>
            </a:r>
            <a:r>
              <a:rPr lang="en-US" sz="2000" dirty="0" smtClean="0"/>
              <a:t>, </a:t>
            </a:r>
            <a:r>
              <a:rPr lang="en-US" sz="2000" dirty="0" err="1" smtClean="0"/>
              <a:t>bukan</a:t>
            </a:r>
            <a:r>
              <a:rPr lang="en-US" sz="2000" dirty="0" smtClean="0"/>
              <a:t> </a:t>
            </a:r>
            <a:r>
              <a:rPr lang="en-US" sz="2000" dirty="0" err="1" smtClean="0"/>
              <a:t>untuk</a:t>
            </a:r>
            <a:r>
              <a:rPr lang="en-US" sz="2000" dirty="0" smtClean="0"/>
              <a:t> </a:t>
            </a:r>
            <a:r>
              <a:rPr lang="en-US" sz="2000" dirty="0" err="1" smtClean="0"/>
              <a:t>dan</a:t>
            </a:r>
            <a:r>
              <a:rPr lang="en-US" sz="2000" dirty="0" smtClean="0"/>
              <a:t> </a:t>
            </a:r>
            <a:r>
              <a:rPr lang="en-US" sz="2000" dirty="0" err="1" smtClean="0"/>
              <a:t>atas</a:t>
            </a:r>
            <a:r>
              <a:rPr lang="en-US" sz="2000" dirty="0" smtClean="0"/>
              <a:t> </a:t>
            </a:r>
            <a:r>
              <a:rPr lang="en-US" sz="2000" dirty="0" err="1" smtClean="0"/>
              <a:t>nama</a:t>
            </a:r>
            <a:r>
              <a:rPr lang="en-US" sz="2000" dirty="0" smtClean="0"/>
              <a:t> </a:t>
            </a:r>
            <a:r>
              <a:rPr lang="en-US" sz="2000" dirty="0" err="1" smtClean="0"/>
              <a:t>persekutuannya</a:t>
            </a:r>
            <a:r>
              <a:rPr lang="en-US" sz="2000" dirty="0" smtClean="0"/>
              <a:t>.</a:t>
            </a:r>
          </a:p>
          <a:p>
            <a:pPr marL="800100" lvl="1" indent="-342900" eaLnBrk="1" hangingPunct="1">
              <a:lnSpc>
                <a:spcPct val="80000"/>
              </a:lnSpc>
            </a:pPr>
            <a:r>
              <a:rPr lang="en-US" sz="2000" dirty="0" smtClean="0"/>
              <a:t>honorarium </a:t>
            </a:r>
            <a:r>
              <a:rPr lang="en-US" sz="2000" dirty="0" err="1" smtClean="0"/>
              <a:t>atau</a:t>
            </a:r>
            <a:r>
              <a:rPr lang="en-US" sz="2000" dirty="0" smtClean="0"/>
              <a:t> </a:t>
            </a:r>
            <a:r>
              <a:rPr lang="en-US" sz="2000" dirty="0" err="1" smtClean="0"/>
              <a:t>pembayaran</a:t>
            </a:r>
            <a:r>
              <a:rPr lang="en-US" sz="2000" dirty="0" smtClean="0"/>
              <a:t> lain </a:t>
            </a:r>
            <a:r>
              <a:rPr lang="en-US" sz="2000" dirty="0" err="1" smtClean="0"/>
              <a:t>sebagai</a:t>
            </a:r>
            <a:r>
              <a:rPr lang="en-US" sz="2000" dirty="0" smtClean="0"/>
              <a:t> </a:t>
            </a:r>
            <a:r>
              <a:rPr lang="en-US" sz="2000" dirty="0" err="1" smtClean="0"/>
              <a:t>imbalan</a:t>
            </a:r>
            <a:r>
              <a:rPr lang="en-US" sz="2000" dirty="0" smtClean="0"/>
              <a:t> </a:t>
            </a:r>
            <a:r>
              <a:rPr lang="en-US" sz="2000" dirty="0" err="1" smtClean="0"/>
              <a:t>sehubungan</a:t>
            </a:r>
            <a:r>
              <a:rPr lang="en-US" sz="2000" dirty="0" smtClean="0"/>
              <a:t> </a:t>
            </a:r>
            <a:r>
              <a:rPr lang="en-US" sz="2000" dirty="0" err="1" smtClean="0"/>
              <a:t>dengan</a:t>
            </a:r>
            <a:r>
              <a:rPr lang="en-US" sz="2000" dirty="0" smtClean="0"/>
              <a:t> </a:t>
            </a:r>
            <a:r>
              <a:rPr lang="en-US" sz="2000" dirty="0" err="1" smtClean="0"/>
              <a:t>kegiatan</a:t>
            </a:r>
            <a:r>
              <a:rPr lang="en-US" sz="2000" dirty="0" smtClean="0"/>
              <a:t> </a:t>
            </a:r>
            <a:r>
              <a:rPr lang="en-US" sz="2000" dirty="0" err="1" smtClean="0"/>
              <a:t>dan</a:t>
            </a:r>
            <a:r>
              <a:rPr lang="en-US" sz="2000" dirty="0" smtClean="0"/>
              <a:t> </a:t>
            </a:r>
            <a:r>
              <a:rPr lang="en-US" sz="2000" dirty="0" err="1" smtClean="0"/>
              <a:t>jasa</a:t>
            </a:r>
            <a:r>
              <a:rPr lang="en-US" sz="2000" dirty="0" smtClean="0"/>
              <a:t> yang </a:t>
            </a:r>
            <a:r>
              <a:rPr lang="en-US" sz="2000" dirty="0" err="1" smtClean="0"/>
              <a:t>dilakukan</a:t>
            </a:r>
            <a:r>
              <a:rPr lang="en-US" sz="2000" dirty="0" smtClean="0"/>
              <a:t> </a:t>
            </a:r>
            <a:r>
              <a:rPr lang="en-US" sz="2000" dirty="0" err="1" smtClean="0"/>
              <a:t>oleh</a:t>
            </a:r>
            <a:r>
              <a:rPr lang="en-US" sz="2000" dirty="0" smtClean="0"/>
              <a:t> </a:t>
            </a:r>
            <a:r>
              <a:rPr lang="en-US" sz="2000" dirty="0" err="1" smtClean="0"/>
              <a:t>orang</a:t>
            </a:r>
            <a:r>
              <a:rPr lang="en-US" sz="2000" dirty="0" smtClean="0"/>
              <a:t> </a:t>
            </a:r>
            <a:r>
              <a:rPr lang="en-US" sz="2000" dirty="0" err="1" smtClean="0"/>
              <a:t>pribadi</a:t>
            </a:r>
            <a:r>
              <a:rPr lang="en-US" sz="2000" dirty="0" smtClean="0"/>
              <a:t> </a:t>
            </a:r>
            <a:r>
              <a:rPr lang="en-US" sz="2000" dirty="0" err="1" smtClean="0"/>
              <a:t>dengan</a:t>
            </a:r>
            <a:r>
              <a:rPr lang="en-US" sz="2000" dirty="0" smtClean="0"/>
              <a:t> status </a:t>
            </a:r>
            <a:r>
              <a:rPr lang="en-US" sz="2000" dirty="0" err="1" smtClean="0"/>
              <a:t>Subjek</a:t>
            </a:r>
            <a:r>
              <a:rPr lang="en-US" sz="2000" dirty="0" smtClean="0"/>
              <a:t> </a:t>
            </a:r>
            <a:r>
              <a:rPr lang="en-US" sz="2000" dirty="0" err="1" smtClean="0"/>
              <a:t>Pajak</a:t>
            </a:r>
            <a:r>
              <a:rPr lang="en-US" sz="2000" dirty="0" smtClean="0"/>
              <a:t> </a:t>
            </a:r>
            <a:r>
              <a:rPr lang="en-US" sz="2000" dirty="0" err="1" smtClean="0"/>
              <a:t>luar</a:t>
            </a:r>
            <a:r>
              <a:rPr lang="en-US" sz="2000" dirty="0" smtClean="0"/>
              <a:t> </a:t>
            </a:r>
            <a:r>
              <a:rPr lang="en-US" sz="2000" dirty="0" err="1" smtClean="0"/>
              <a:t>negeri</a:t>
            </a:r>
            <a:r>
              <a:rPr lang="en-US" sz="2000" dirty="0" smtClean="0"/>
              <a:t>;</a:t>
            </a:r>
          </a:p>
          <a:p>
            <a:pPr marL="800100" lvl="1" indent="-342900" eaLnBrk="1" hangingPunct="1">
              <a:lnSpc>
                <a:spcPct val="80000"/>
              </a:lnSpc>
            </a:pPr>
            <a:r>
              <a:rPr lang="en-US" sz="2000" dirty="0" smtClean="0"/>
              <a:t>honorarium </a:t>
            </a:r>
            <a:r>
              <a:rPr lang="en-US" sz="2000" dirty="0" err="1" smtClean="0"/>
              <a:t>atau</a:t>
            </a:r>
            <a:r>
              <a:rPr lang="en-US" sz="2000" dirty="0" smtClean="0"/>
              <a:t> </a:t>
            </a:r>
            <a:r>
              <a:rPr lang="en-US" sz="2000" dirty="0" err="1" smtClean="0"/>
              <a:t>imbalan</a:t>
            </a:r>
            <a:r>
              <a:rPr lang="en-US" sz="2000" dirty="0" smtClean="0"/>
              <a:t> lain </a:t>
            </a:r>
            <a:r>
              <a:rPr lang="en-US" sz="2000" dirty="0" err="1" smtClean="0"/>
              <a:t>kepada</a:t>
            </a:r>
            <a:r>
              <a:rPr lang="en-US" sz="2000" dirty="0" smtClean="0"/>
              <a:t> </a:t>
            </a:r>
            <a:r>
              <a:rPr lang="en-US" sz="2000" dirty="0" err="1" smtClean="0"/>
              <a:t>peserta</a:t>
            </a:r>
            <a:r>
              <a:rPr lang="en-US" sz="2000" dirty="0" smtClean="0"/>
              <a:t> </a:t>
            </a:r>
            <a:r>
              <a:rPr lang="en-US" sz="2000" dirty="0" err="1" smtClean="0"/>
              <a:t>pendidikan</a:t>
            </a:r>
            <a:r>
              <a:rPr lang="en-US" sz="2000" dirty="0" smtClean="0"/>
              <a:t>, </a:t>
            </a:r>
            <a:r>
              <a:rPr lang="en-US" sz="2000" dirty="0" err="1" smtClean="0"/>
              <a:t>pelatihan</a:t>
            </a:r>
            <a:r>
              <a:rPr lang="en-US" sz="2000" dirty="0" smtClean="0"/>
              <a:t>, </a:t>
            </a:r>
            <a:r>
              <a:rPr lang="en-US" sz="2000" dirty="0" err="1" smtClean="0"/>
              <a:t>dan</a:t>
            </a:r>
            <a:r>
              <a:rPr lang="en-US" sz="2000" dirty="0" smtClean="0"/>
              <a:t> </a:t>
            </a:r>
            <a:r>
              <a:rPr lang="en-US" sz="2000" dirty="0" err="1" smtClean="0"/>
              <a:t>magang</a:t>
            </a:r>
            <a:r>
              <a:rPr lang="en-US" sz="2000"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US" sz="4000" smtClean="0"/>
              <a:t>Pemotong PPh Pasal 21 dan/atau PPh Pasal 26</a:t>
            </a:r>
          </a:p>
        </p:txBody>
      </p:sp>
      <p:sp>
        <p:nvSpPr>
          <p:cNvPr id="8195" name="Rectangle 3"/>
          <p:cNvSpPr>
            <a:spLocks noGrp="1" noChangeArrowheads="1"/>
          </p:cNvSpPr>
          <p:nvPr>
            <p:ph idx="1"/>
          </p:nvPr>
        </p:nvSpPr>
        <p:spPr/>
        <p:txBody>
          <a:bodyPr/>
          <a:lstStyle/>
          <a:p>
            <a:pPr marL="533400" indent="-533400" eaLnBrk="1" hangingPunct="1">
              <a:buClr>
                <a:schemeClr val="tx1"/>
              </a:buClr>
              <a:buSzTx/>
              <a:buFont typeface="Wingdings" pitchFamily="2" charset="2"/>
              <a:buAutoNum type="alphaLcPeriod" startAt="5"/>
            </a:pPr>
            <a:r>
              <a:rPr lang="id-ID" sz="2800" dirty="0" smtClean="0"/>
              <a:t>P</a:t>
            </a:r>
            <a:r>
              <a:rPr lang="en-US" sz="2800" dirty="0" err="1" smtClean="0"/>
              <a:t>enyelenggara</a:t>
            </a:r>
            <a:r>
              <a:rPr lang="en-US" sz="2800" dirty="0" smtClean="0"/>
              <a:t> </a:t>
            </a:r>
            <a:r>
              <a:rPr lang="en-US" sz="2800" dirty="0" err="1" smtClean="0"/>
              <a:t>kegiatan</a:t>
            </a:r>
            <a:r>
              <a:rPr lang="en-US" sz="2800" dirty="0" smtClean="0"/>
              <a:t>, </a:t>
            </a:r>
            <a:r>
              <a:rPr lang="en-US" sz="2800" dirty="0" err="1" smtClean="0"/>
              <a:t>termasuk</a:t>
            </a:r>
            <a:r>
              <a:rPr lang="en-US" sz="2800" dirty="0" smtClean="0"/>
              <a:t> </a:t>
            </a:r>
            <a:r>
              <a:rPr lang="en-US" sz="2800" dirty="0" err="1" smtClean="0"/>
              <a:t>badan</a:t>
            </a:r>
            <a:r>
              <a:rPr lang="en-US" sz="2800" dirty="0" smtClean="0"/>
              <a:t> </a:t>
            </a:r>
            <a:r>
              <a:rPr lang="en-US" sz="2800" dirty="0" err="1" smtClean="0"/>
              <a:t>pemerintah</a:t>
            </a:r>
            <a:r>
              <a:rPr lang="en-US" sz="2800" dirty="0" smtClean="0"/>
              <a:t>, </a:t>
            </a:r>
            <a:r>
              <a:rPr lang="en-US" sz="2800" dirty="0" err="1" smtClean="0"/>
              <a:t>organisasi</a:t>
            </a:r>
            <a:r>
              <a:rPr lang="en-US" sz="2800" dirty="0" smtClean="0"/>
              <a:t> yang </a:t>
            </a:r>
            <a:r>
              <a:rPr lang="en-US" sz="2800" dirty="0" err="1" smtClean="0"/>
              <a:t>bersifat</a:t>
            </a:r>
            <a:r>
              <a:rPr lang="en-US" sz="2800" dirty="0" smtClean="0"/>
              <a:t> </a:t>
            </a:r>
            <a:r>
              <a:rPr lang="en-US" sz="2800" dirty="0" err="1" smtClean="0"/>
              <a:t>nasional</a:t>
            </a:r>
            <a:r>
              <a:rPr lang="en-US" sz="2800" dirty="0" smtClean="0"/>
              <a:t> </a:t>
            </a:r>
            <a:r>
              <a:rPr lang="en-US" sz="2800" dirty="0" err="1" smtClean="0"/>
              <a:t>dan</a:t>
            </a:r>
            <a:r>
              <a:rPr lang="en-US" sz="2800" dirty="0" smtClean="0"/>
              <a:t> </a:t>
            </a:r>
            <a:r>
              <a:rPr lang="en-US" sz="2800" dirty="0" err="1" smtClean="0"/>
              <a:t>internasional</a:t>
            </a:r>
            <a:r>
              <a:rPr lang="en-US" sz="2800" dirty="0" smtClean="0"/>
              <a:t>, </a:t>
            </a:r>
            <a:r>
              <a:rPr lang="en-US" sz="2800" dirty="0" err="1" smtClean="0"/>
              <a:t>perkumpulan</a:t>
            </a:r>
            <a:r>
              <a:rPr lang="en-US" sz="2800" dirty="0" smtClean="0"/>
              <a:t>, </a:t>
            </a:r>
            <a:r>
              <a:rPr lang="en-US" sz="2800" dirty="0" err="1" smtClean="0"/>
              <a:t>orang</a:t>
            </a:r>
            <a:r>
              <a:rPr lang="en-US" sz="2800" dirty="0" smtClean="0"/>
              <a:t> </a:t>
            </a:r>
            <a:r>
              <a:rPr lang="en-US" sz="2800" dirty="0" err="1" smtClean="0"/>
              <a:t>pribadi</a:t>
            </a:r>
            <a:r>
              <a:rPr lang="en-US" sz="2800" dirty="0" smtClean="0"/>
              <a:t> </a:t>
            </a:r>
            <a:r>
              <a:rPr lang="en-US" sz="2800" dirty="0" err="1" smtClean="0"/>
              <a:t>serta</a:t>
            </a:r>
            <a:r>
              <a:rPr lang="en-US" sz="2800" dirty="0" smtClean="0"/>
              <a:t> </a:t>
            </a:r>
            <a:r>
              <a:rPr lang="en-US" sz="2800" dirty="0" err="1" smtClean="0"/>
              <a:t>lembaga</a:t>
            </a:r>
            <a:r>
              <a:rPr lang="en-US" sz="2800" dirty="0" smtClean="0"/>
              <a:t> </a:t>
            </a:r>
            <a:r>
              <a:rPr lang="en-US" sz="2800" dirty="0" err="1" smtClean="0"/>
              <a:t>lainnya</a:t>
            </a:r>
            <a:r>
              <a:rPr lang="en-US" sz="2800" dirty="0" smtClean="0"/>
              <a:t> yang </a:t>
            </a:r>
            <a:r>
              <a:rPr lang="en-US" sz="2800" dirty="0" err="1" smtClean="0"/>
              <a:t>menyelenggarakan</a:t>
            </a:r>
            <a:r>
              <a:rPr lang="en-US" sz="2800" dirty="0" smtClean="0"/>
              <a:t> </a:t>
            </a:r>
            <a:r>
              <a:rPr lang="en-US" sz="2800" dirty="0" err="1" smtClean="0"/>
              <a:t>kegiatan</a:t>
            </a:r>
            <a:r>
              <a:rPr lang="en-US" sz="2800" dirty="0" smtClean="0"/>
              <a:t>, yang </a:t>
            </a:r>
            <a:r>
              <a:rPr lang="en-US" sz="2800" dirty="0" err="1" smtClean="0"/>
              <a:t>membayar</a:t>
            </a:r>
            <a:r>
              <a:rPr lang="en-US" sz="2800" dirty="0" smtClean="0"/>
              <a:t> honorarium, </a:t>
            </a:r>
            <a:r>
              <a:rPr lang="en-US" sz="2800" dirty="0" err="1" smtClean="0"/>
              <a:t>hadiah</a:t>
            </a:r>
            <a:r>
              <a:rPr lang="en-US" sz="2800" dirty="0" smtClean="0"/>
              <a:t>, </a:t>
            </a:r>
            <a:r>
              <a:rPr lang="en-US" sz="2800" dirty="0" err="1" smtClean="0"/>
              <a:t>atau</a:t>
            </a:r>
            <a:r>
              <a:rPr lang="en-US" sz="2800" dirty="0" smtClean="0"/>
              <a:t> </a:t>
            </a:r>
            <a:r>
              <a:rPr lang="en-US" sz="2800" dirty="0" err="1" smtClean="0"/>
              <a:t>penghargaan</a:t>
            </a:r>
            <a:r>
              <a:rPr lang="en-US" sz="2800" dirty="0" smtClean="0"/>
              <a:t> </a:t>
            </a:r>
            <a:r>
              <a:rPr lang="en-US" sz="2800" dirty="0" err="1" smtClean="0"/>
              <a:t>dalam</a:t>
            </a:r>
            <a:r>
              <a:rPr lang="en-US" sz="2800" dirty="0" smtClean="0"/>
              <a:t> </a:t>
            </a:r>
            <a:r>
              <a:rPr lang="en-US" sz="2800" dirty="0" err="1" smtClean="0"/>
              <a:t>bentuk</a:t>
            </a:r>
            <a:r>
              <a:rPr lang="en-US" sz="2800" dirty="0" smtClean="0"/>
              <a:t> </a:t>
            </a:r>
            <a:r>
              <a:rPr lang="en-US" sz="2800" dirty="0" err="1" smtClean="0"/>
              <a:t>apapun</a:t>
            </a:r>
            <a:r>
              <a:rPr lang="en-US" sz="2800" dirty="0" smtClean="0"/>
              <a:t> </a:t>
            </a:r>
            <a:r>
              <a:rPr lang="en-US" sz="2800" dirty="0" err="1" smtClean="0"/>
              <a:t>kepada</a:t>
            </a:r>
            <a:r>
              <a:rPr lang="en-US" sz="2800" dirty="0" smtClean="0"/>
              <a:t> </a:t>
            </a:r>
            <a:r>
              <a:rPr lang="en-US" sz="2800" dirty="0" err="1" smtClean="0"/>
              <a:t>Wajib</a:t>
            </a:r>
            <a:r>
              <a:rPr lang="en-US" sz="2800" dirty="0" smtClean="0"/>
              <a:t> </a:t>
            </a:r>
            <a:r>
              <a:rPr lang="en-US" sz="2800" dirty="0" err="1" smtClean="0"/>
              <a:t>pajak</a:t>
            </a:r>
            <a:r>
              <a:rPr lang="en-US" sz="2800" dirty="0" smtClean="0"/>
              <a:t> </a:t>
            </a:r>
            <a:r>
              <a:rPr lang="en-US" sz="2800" dirty="0" err="1" smtClean="0"/>
              <a:t>orang</a:t>
            </a:r>
            <a:r>
              <a:rPr lang="en-US" sz="2800" dirty="0" smtClean="0"/>
              <a:t> </a:t>
            </a:r>
            <a:r>
              <a:rPr lang="en-US" sz="2800" dirty="0" err="1" smtClean="0"/>
              <a:t>pribadi</a:t>
            </a:r>
            <a:r>
              <a:rPr lang="en-US" sz="2800" dirty="0" smtClean="0"/>
              <a:t> </a:t>
            </a:r>
            <a:r>
              <a:rPr lang="en-US" sz="2800" dirty="0" err="1" smtClean="0"/>
              <a:t>dalam</a:t>
            </a:r>
            <a:r>
              <a:rPr lang="en-US" sz="2800" dirty="0" smtClean="0"/>
              <a:t> </a:t>
            </a:r>
            <a:r>
              <a:rPr lang="en-US" sz="2800" dirty="0" err="1" smtClean="0"/>
              <a:t>negeri</a:t>
            </a:r>
            <a:r>
              <a:rPr lang="en-US" sz="2800" dirty="0" smtClean="0"/>
              <a:t> </a:t>
            </a:r>
            <a:r>
              <a:rPr lang="en-US" sz="2800" dirty="0" err="1" smtClean="0"/>
              <a:t>berkenaan</a:t>
            </a:r>
            <a:r>
              <a:rPr lang="en-US" sz="2800" dirty="0" smtClean="0"/>
              <a:t> </a:t>
            </a:r>
            <a:r>
              <a:rPr lang="en-US" sz="2800" dirty="0" err="1" smtClean="0"/>
              <a:t>dengan</a:t>
            </a:r>
            <a:r>
              <a:rPr lang="en-US" sz="2800" dirty="0" smtClean="0"/>
              <a:t> </a:t>
            </a:r>
            <a:r>
              <a:rPr lang="en-US" sz="2800" dirty="0" err="1" smtClean="0"/>
              <a:t>suatu</a:t>
            </a:r>
            <a:r>
              <a:rPr lang="en-US" sz="2800" dirty="0" smtClean="0"/>
              <a:t> </a:t>
            </a:r>
            <a:r>
              <a:rPr lang="en-US" sz="2800" dirty="0" err="1" smtClean="0"/>
              <a:t>kegiatan</a:t>
            </a:r>
            <a:r>
              <a:rPr lang="en-US" sz="2800" dirty="0" smtClean="0"/>
              <a:t>. </a:t>
            </a:r>
          </a:p>
          <a:p>
            <a:pPr marL="533400" indent="-533400" eaLnBrk="1" hangingPunct="1"/>
            <a:endParaRPr lang="en-U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en-US" sz="2400" smtClean="0"/>
              <a:t>Tidak termasuk sebagai pemberi kerja yang mempunyai kewajiban untuk melakukan pemotongan PPh Pasal 21/26 </a:t>
            </a:r>
          </a:p>
        </p:txBody>
      </p:sp>
      <p:sp>
        <p:nvSpPr>
          <p:cNvPr id="9219" name="Rectangle 3"/>
          <p:cNvSpPr>
            <a:spLocks noGrp="1" noChangeArrowheads="1"/>
          </p:cNvSpPr>
          <p:nvPr>
            <p:ph idx="1"/>
          </p:nvPr>
        </p:nvSpPr>
        <p:spPr/>
        <p:txBody>
          <a:bodyPr/>
          <a:lstStyle/>
          <a:p>
            <a:pPr marL="457200" indent="-457200" eaLnBrk="1" hangingPunct="1">
              <a:lnSpc>
                <a:spcPct val="90000"/>
              </a:lnSpc>
              <a:buClr>
                <a:schemeClr val="tx1"/>
              </a:buClr>
              <a:buSzTx/>
              <a:buFont typeface="Wingdings" pitchFamily="2" charset="2"/>
              <a:buAutoNum type="alphaLcPeriod"/>
            </a:pPr>
            <a:r>
              <a:rPr lang="id-ID" sz="2400" dirty="0" smtClean="0"/>
              <a:t>K</a:t>
            </a:r>
            <a:r>
              <a:rPr lang="en-US" sz="2400" dirty="0" err="1" smtClean="0"/>
              <a:t>antor</a:t>
            </a:r>
            <a:r>
              <a:rPr lang="en-US" sz="2400" dirty="0" smtClean="0"/>
              <a:t> </a:t>
            </a:r>
            <a:r>
              <a:rPr lang="en-US" sz="2400" dirty="0" err="1" smtClean="0"/>
              <a:t>perwakilan</a:t>
            </a:r>
            <a:r>
              <a:rPr lang="en-US" sz="2400" dirty="0" smtClean="0"/>
              <a:t> Negara </a:t>
            </a:r>
            <a:r>
              <a:rPr lang="en-US" sz="2400" dirty="0" err="1" smtClean="0"/>
              <a:t>asing</a:t>
            </a:r>
            <a:r>
              <a:rPr lang="en-US" sz="2400" dirty="0" smtClean="0"/>
              <a:t>;</a:t>
            </a:r>
          </a:p>
          <a:p>
            <a:pPr marL="457200" indent="-457200" eaLnBrk="1" hangingPunct="1">
              <a:lnSpc>
                <a:spcPct val="90000"/>
              </a:lnSpc>
              <a:buClr>
                <a:schemeClr val="tx1"/>
              </a:buClr>
              <a:buSzTx/>
              <a:buFont typeface="Wingdings" pitchFamily="2" charset="2"/>
              <a:buAutoNum type="alphaLcPeriod"/>
            </a:pPr>
            <a:r>
              <a:rPr lang="id-ID" sz="2400" dirty="0" err="1" smtClean="0"/>
              <a:t>O</a:t>
            </a:r>
            <a:r>
              <a:rPr lang="en-US" sz="2400" dirty="0" err="1" smtClean="0"/>
              <a:t>rganisasi-organisasi</a:t>
            </a:r>
            <a:r>
              <a:rPr lang="en-US" sz="2400" dirty="0" smtClean="0"/>
              <a:t> </a:t>
            </a:r>
            <a:r>
              <a:rPr lang="en-US" sz="2400" dirty="0" err="1" smtClean="0"/>
              <a:t>internasional</a:t>
            </a:r>
            <a:r>
              <a:rPr lang="en-US" sz="2400" dirty="0" smtClean="0"/>
              <a:t> </a:t>
            </a:r>
            <a:r>
              <a:rPr lang="en-US" sz="2400" dirty="0" err="1" smtClean="0"/>
              <a:t>sebagaimana</a:t>
            </a:r>
            <a:r>
              <a:rPr lang="en-US" sz="2400" dirty="0" smtClean="0"/>
              <a:t> </a:t>
            </a:r>
            <a:r>
              <a:rPr lang="en-US" sz="2400" dirty="0" err="1" smtClean="0"/>
              <a:t>dimaksud</a:t>
            </a:r>
            <a:r>
              <a:rPr lang="en-US" sz="2400" dirty="0" smtClean="0"/>
              <a:t> </a:t>
            </a:r>
            <a:r>
              <a:rPr lang="en-US" sz="2400" dirty="0" err="1" smtClean="0"/>
              <a:t>dalam</a:t>
            </a:r>
            <a:r>
              <a:rPr lang="en-US" sz="2400" dirty="0" smtClean="0"/>
              <a:t> </a:t>
            </a:r>
            <a:r>
              <a:rPr lang="en-US" sz="2400" dirty="0" err="1" smtClean="0"/>
              <a:t>Pasal</a:t>
            </a:r>
            <a:r>
              <a:rPr lang="en-US" sz="2400" dirty="0" smtClean="0"/>
              <a:t> 3 </a:t>
            </a:r>
            <a:r>
              <a:rPr lang="en-US" sz="2400" dirty="0" err="1" smtClean="0"/>
              <a:t>ayat</a:t>
            </a:r>
            <a:r>
              <a:rPr lang="en-US" sz="2400" dirty="0" smtClean="0"/>
              <a:t> (1) </a:t>
            </a:r>
            <a:r>
              <a:rPr lang="en-US" sz="2400" dirty="0" err="1" smtClean="0"/>
              <a:t>huruf</a:t>
            </a:r>
            <a:r>
              <a:rPr lang="en-US" sz="2400" dirty="0" smtClean="0"/>
              <a:t> c </a:t>
            </a:r>
            <a:r>
              <a:rPr lang="en-US" sz="2400" dirty="0" err="1" smtClean="0"/>
              <a:t>Undang-Undang</a:t>
            </a:r>
            <a:r>
              <a:rPr lang="en-US" sz="2400" dirty="0" smtClean="0"/>
              <a:t> </a:t>
            </a:r>
            <a:r>
              <a:rPr lang="en-US" sz="2400" dirty="0" err="1" smtClean="0"/>
              <a:t>Pajak</a:t>
            </a:r>
            <a:r>
              <a:rPr lang="en-US" sz="2400" dirty="0" smtClean="0"/>
              <a:t> </a:t>
            </a:r>
            <a:r>
              <a:rPr lang="en-US" sz="2400" dirty="0" err="1" smtClean="0"/>
              <a:t>Penghasilan</a:t>
            </a:r>
            <a:r>
              <a:rPr lang="en-US" sz="2400" dirty="0" smtClean="0"/>
              <a:t>, yang </a:t>
            </a:r>
            <a:r>
              <a:rPr lang="en-US" sz="2400" dirty="0" err="1" smtClean="0"/>
              <a:t>telah</a:t>
            </a:r>
            <a:r>
              <a:rPr lang="en-US" sz="2400" dirty="0" smtClean="0"/>
              <a:t> </a:t>
            </a:r>
            <a:r>
              <a:rPr lang="en-US" sz="2400" dirty="0" err="1" smtClean="0"/>
              <a:t>ditetapkan</a:t>
            </a:r>
            <a:r>
              <a:rPr lang="en-US" sz="2400" dirty="0" smtClean="0"/>
              <a:t> </a:t>
            </a:r>
            <a:r>
              <a:rPr lang="en-US" sz="2400" dirty="0" err="1" smtClean="0"/>
              <a:t>oleh</a:t>
            </a:r>
            <a:r>
              <a:rPr lang="en-US" sz="2400" dirty="0" smtClean="0"/>
              <a:t> </a:t>
            </a:r>
            <a:r>
              <a:rPr lang="en-US" sz="2400" dirty="0" err="1" smtClean="0"/>
              <a:t>Menteri</a:t>
            </a:r>
            <a:r>
              <a:rPr lang="en-US" sz="2400" dirty="0" smtClean="0"/>
              <a:t> </a:t>
            </a:r>
            <a:r>
              <a:rPr lang="en-US" sz="2400" dirty="0" err="1" smtClean="0"/>
              <a:t>Keuangan</a:t>
            </a:r>
            <a:r>
              <a:rPr lang="en-US" sz="2400" dirty="0" smtClean="0"/>
              <a:t>;</a:t>
            </a:r>
          </a:p>
          <a:p>
            <a:pPr marL="457200" indent="-457200" eaLnBrk="1" hangingPunct="1">
              <a:lnSpc>
                <a:spcPct val="90000"/>
              </a:lnSpc>
              <a:buClr>
                <a:schemeClr val="tx1"/>
              </a:buClr>
              <a:buSzTx/>
              <a:buFont typeface="Wingdings" pitchFamily="2" charset="2"/>
              <a:buAutoNum type="alphaLcPeriod"/>
            </a:pPr>
            <a:r>
              <a:rPr lang="id-ID" sz="2400" dirty="0" err="1" smtClean="0"/>
              <a:t>P</a:t>
            </a:r>
            <a:r>
              <a:rPr lang="en-US" sz="2400" dirty="0" err="1" smtClean="0"/>
              <a:t>emberi</a:t>
            </a:r>
            <a:r>
              <a:rPr lang="en-US" sz="2400" dirty="0" smtClean="0"/>
              <a:t> </a:t>
            </a:r>
            <a:r>
              <a:rPr lang="en-US" sz="2400" dirty="0" err="1" smtClean="0"/>
              <a:t>kerja</a:t>
            </a:r>
            <a:r>
              <a:rPr lang="en-US" sz="2400" dirty="0" smtClean="0"/>
              <a:t> </a:t>
            </a:r>
            <a:r>
              <a:rPr lang="en-US" sz="2400" dirty="0" err="1" smtClean="0"/>
              <a:t>orang</a:t>
            </a:r>
            <a:r>
              <a:rPr lang="en-US" sz="2400" dirty="0" smtClean="0"/>
              <a:t> </a:t>
            </a:r>
            <a:r>
              <a:rPr lang="en-US" sz="2400" dirty="0" err="1" smtClean="0"/>
              <a:t>pribadi</a:t>
            </a:r>
            <a:r>
              <a:rPr lang="en-US" sz="2400" dirty="0" smtClean="0"/>
              <a:t> yang </a:t>
            </a:r>
            <a:r>
              <a:rPr lang="en-US" sz="2400" dirty="0" err="1" smtClean="0"/>
              <a:t>tidak</a:t>
            </a:r>
            <a:r>
              <a:rPr lang="en-US" sz="2400" dirty="0" smtClean="0"/>
              <a:t> </a:t>
            </a:r>
            <a:r>
              <a:rPr lang="en-US" sz="2400" dirty="0" err="1" smtClean="0"/>
              <a:t>melakukan</a:t>
            </a:r>
            <a:r>
              <a:rPr lang="en-US" sz="2400" dirty="0" smtClean="0"/>
              <a:t> </a:t>
            </a:r>
            <a:r>
              <a:rPr lang="en-US" sz="2400" dirty="0" err="1" smtClean="0"/>
              <a:t>kegiatan</a:t>
            </a:r>
            <a:r>
              <a:rPr lang="en-US" sz="2400" dirty="0" smtClean="0"/>
              <a:t> </a:t>
            </a:r>
            <a:r>
              <a:rPr lang="en-US" sz="2400" dirty="0" err="1" smtClean="0"/>
              <a:t>usaha</a:t>
            </a:r>
            <a:r>
              <a:rPr lang="en-US" sz="2400" dirty="0" smtClean="0"/>
              <a:t> </a:t>
            </a:r>
            <a:r>
              <a:rPr lang="en-US" sz="2400" dirty="0" err="1" smtClean="0"/>
              <a:t>atau</a:t>
            </a:r>
            <a:r>
              <a:rPr lang="en-US" sz="2400" dirty="0" smtClean="0"/>
              <a:t> </a:t>
            </a:r>
            <a:r>
              <a:rPr lang="en-US" sz="2400" dirty="0" err="1" smtClean="0"/>
              <a:t>pekerjaan</a:t>
            </a:r>
            <a:r>
              <a:rPr lang="en-US" sz="2400" dirty="0" smtClean="0"/>
              <a:t> </a:t>
            </a:r>
            <a:r>
              <a:rPr lang="en-US" sz="2400" dirty="0" err="1" smtClean="0"/>
              <a:t>bebas</a:t>
            </a:r>
            <a:r>
              <a:rPr lang="en-US" sz="2400" dirty="0" smtClean="0"/>
              <a:t> yang </a:t>
            </a:r>
            <a:r>
              <a:rPr lang="en-US" sz="2400" dirty="0" err="1" smtClean="0"/>
              <a:t>semata-mata</a:t>
            </a:r>
            <a:r>
              <a:rPr lang="en-US" sz="2400" dirty="0" smtClean="0"/>
              <a:t> </a:t>
            </a:r>
            <a:r>
              <a:rPr lang="en-US" sz="2400" dirty="0" err="1" smtClean="0"/>
              <a:t>mempekerjakan</a:t>
            </a:r>
            <a:r>
              <a:rPr lang="en-US" sz="2400" dirty="0" smtClean="0"/>
              <a:t> </a:t>
            </a:r>
            <a:r>
              <a:rPr lang="en-US" sz="2400" dirty="0" err="1" smtClean="0"/>
              <a:t>orang</a:t>
            </a:r>
            <a:r>
              <a:rPr lang="en-US" sz="2400" dirty="0" smtClean="0"/>
              <a:t> </a:t>
            </a:r>
            <a:r>
              <a:rPr lang="en-US" sz="2400" dirty="0" err="1" smtClean="0"/>
              <a:t>pribadi</a:t>
            </a:r>
            <a:r>
              <a:rPr lang="en-US" sz="2400" dirty="0" smtClean="0"/>
              <a:t> </a:t>
            </a:r>
            <a:r>
              <a:rPr lang="en-US" sz="2400" dirty="0" err="1" smtClean="0"/>
              <a:t>untuk</a:t>
            </a:r>
            <a:r>
              <a:rPr lang="en-US" sz="2400" dirty="0" smtClean="0"/>
              <a:t> </a:t>
            </a:r>
            <a:r>
              <a:rPr lang="en-US" sz="2400" dirty="0" err="1" smtClean="0"/>
              <a:t>melakukan</a:t>
            </a:r>
            <a:r>
              <a:rPr lang="en-US" sz="2400" dirty="0" smtClean="0"/>
              <a:t> </a:t>
            </a:r>
            <a:r>
              <a:rPr lang="en-US" sz="2400" dirty="0" err="1" smtClean="0"/>
              <a:t>pekerjaan</a:t>
            </a:r>
            <a:r>
              <a:rPr lang="en-US" sz="2400" dirty="0" smtClean="0"/>
              <a:t> </a:t>
            </a:r>
            <a:r>
              <a:rPr lang="en-US" sz="2400" dirty="0" err="1" smtClean="0"/>
              <a:t>rumah</a:t>
            </a:r>
            <a:r>
              <a:rPr lang="en-US" sz="2400" dirty="0" smtClean="0"/>
              <a:t> </a:t>
            </a:r>
            <a:r>
              <a:rPr lang="en-US" sz="2400" dirty="0" err="1" smtClean="0"/>
              <a:t>tangga</a:t>
            </a:r>
            <a:r>
              <a:rPr lang="en-US" sz="2400" dirty="0" smtClean="0"/>
              <a:t> </a:t>
            </a:r>
            <a:r>
              <a:rPr lang="en-US" sz="2400" dirty="0" err="1" smtClean="0"/>
              <a:t>atau</a:t>
            </a:r>
            <a:r>
              <a:rPr lang="en-US" sz="2400" dirty="0" smtClean="0"/>
              <a:t> </a:t>
            </a:r>
            <a:r>
              <a:rPr lang="en-US" sz="2400" dirty="0" err="1" smtClean="0"/>
              <a:t>pekerjaan</a:t>
            </a:r>
            <a:r>
              <a:rPr lang="en-US" sz="2400" dirty="0" smtClean="0"/>
              <a:t> </a:t>
            </a:r>
            <a:r>
              <a:rPr lang="en-US" sz="2400" dirty="0" err="1" smtClean="0"/>
              <a:t>bukan</a:t>
            </a:r>
            <a:r>
              <a:rPr lang="en-US" sz="2400" dirty="0" smtClean="0"/>
              <a:t> </a:t>
            </a:r>
            <a:r>
              <a:rPr lang="en-US" sz="2400" dirty="0" err="1" smtClean="0"/>
              <a:t>dalam</a:t>
            </a:r>
            <a:r>
              <a:rPr lang="en-US" sz="2400" dirty="0" smtClean="0"/>
              <a:t> </a:t>
            </a:r>
            <a:r>
              <a:rPr lang="en-US" sz="2400" dirty="0" err="1" smtClean="0"/>
              <a:t>rangka</a:t>
            </a:r>
            <a:r>
              <a:rPr lang="en-US" sz="2400" dirty="0" smtClean="0"/>
              <a:t> </a:t>
            </a:r>
            <a:r>
              <a:rPr lang="en-US" sz="2400" dirty="0" err="1" smtClean="0"/>
              <a:t>melakukan</a:t>
            </a:r>
            <a:r>
              <a:rPr lang="en-US" sz="2400" dirty="0" smtClean="0"/>
              <a:t> </a:t>
            </a:r>
            <a:r>
              <a:rPr lang="en-US" sz="2400" dirty="0" err="1" smtClean="0"/>
              <a:t>kegiatan</a:t>
            </a:r>
            <a:r>
              <a:rPr lang="en-US" sz="2400" dirty="0" smtClean="0"/>
              <a:t> </a:t>
            </a:r>
            <a:r>
              <a:rPr lang="en-US" sz="2400" dirty="0" err="1" smtClean="0"/>
              <a:t>usaha</a:t>
            </a:r>
            <a:r>
              <a:rPr lang="en-US" sz="2400" dirty="0" smtClean="0"/>
              <a:t> </a:t>
            </a:r>
            <a:r>
              <a:rPr lang="en-US" sz="2400" dirty="0" err="1" smtClean="0"/>
              <a:t>atau</a:t>
            </a:r>
            <a:r>
              <a:rPr lang="en-US" sz="2400" dirty="0" smtClean="0"/>
              <a:t> </a:t>
            </a:r>
            <a:r>
              <a:rPr lang="en-US" sz="2400" dirty="0" err="1" smtClean="0"/>
              <a:t>pekerjaan</a:t>
            </a:r>
            <a:r>
              <a:rPr lang="en-US" sz="2400" dirty="0" smtClean="0"/>
              <a:t> </a:t>
            </a:r>
            <a:r>
              <a:rPr lang="en-US" sz="2400" dirty="0" err="1" smtClean="0"/>
              <a:t>bebas</a:t>
            </a:r>
            <a:r>
              <a:rPr lang="en-US" sz="2400" dirty="0" smtClean="0"/>
              <a:t>. </a:t>
            </a:r>
          </a:p>
          <a:p>
            <a:pPr marL="457200" indent="-457200"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dirty="0" smtClean="0"/>
              <a:t>Dalam Pasal 4 ayat (1) UU PPh penghasilan merupakan setiap tambahan kemampuan ekonomis yang diterima atau diperoleh WP atas seluruh penghasilannya.</a:t>
            </a:r>
          </a:p>
          <a:p>
            <a:pPr>
              <a:buNone/>
            </a:pPr>
            <a:r>
              <a:rPr lang="id-ID" dirty="0" smtClean="0"/>
              <a:t>UU PPh menganut prinsip pemajakan atas penhasilan, yaitu pajak dikenakan atas setiap tambahan kemampuan ekonomis yang diterima atau diperoleh WP dari mana pun asalnya yang digunakan untuk konsumsi atau menambah kekayaan WP.</a:t>
            </a:r>
            <a:endParaRPr lang="id-ID" dirty="0"/>
          </a:p>
        </p:txBody>
      </p:sp>
      <p:sp>
        <p:nvSpPr>
          <p:cNvPr id="3" name="Title 2"/>
          <p:cNvSpPr>
            <a:spLocks noGrp="1"/>
          </p:cNvSpPr>
          <p:nvPr>
            <p:ph type="title"/>
          </p:nvPr>
        </p:nvSpPr>
        <p:spPr/>
        <p:txBody>
          <a:bodyPr>
            <a:normAutofit fontScale="90000"/>
          </a:bodyPr>
          <a:lstStyle/>
          <a:p>
            <a:r>
              <a:rPr lang="id-ID" dirty="0" smtClean="0"/>
              <a:t>Penghasilan Sebagai Objek Pajak Penghasilan</a:t>
            </a:r>
            <a:endParaRPr lang="id-ID" dirty="0"/>
          </a:p>
        </p:txBody>
      </p:sp>
    </p:spTree>
  </p:cSld>
  <p:clrMapOvr>
    <a:masterClrMapping/>
  </p:clrMapOvr>
  <p:transition>
    <p:check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Hak dan Kewajiban</a:t>
            </a:r>
          </a:p>
        </p:txBody>
      </p:sp>
      <p:sp>
        <p:nvSpPr>
          <p:cNvPr id="10243" name="Rectangle 3"/>
          <p:cNvSpPr>
            <a:spLocks noGrp="1" noChangeArrowheads="1"/>
          </p:cNvSpPr>
          <p:nvPr>
            <p:ph idx="1"/>
          </p:nvPr>
        </p:nvSpPr>
        <p:spPr/>
        <p:txBody>
          <a:bodyPr/>
          <a:lstStyle/>
          <a:p>
            <a:pPr eaLnBrk="1" hangingPunct="1"/>
            <a:r>
              <a:rPr lang="en-US" smtClean="0"/>
              <a:t>Pemotong Pajak wajib melakukan pemotongan PPh 21/26, memberikan bukti pemotongan PPh 21/26 dan menyetorkan ke kas negara</a:t>
            </a:r>
          </a:p>
          <a:p>
            <a:pPr eaLnBrk="1" hangingPunct="1"/>
            <a:r>
              <a:rPr lang="en-US" smtClean="0"/>
              <a:t>Penerima penghasilan yang dipotong PPh 21/26 berhak mendapatkan bukti potong</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200" b="1" smtClean="0"/>
              <a:t>Penerima Penghasilan yang Dipotong PPh Pasal 21 dan atau PPh Pasal 26</a:t>
            </a:r>
          </a:p>
        </p:txBody>
      </p:sp>
      <p:sp>
        <p:nvSpPr>
          <p:cNvPr id="11267" name="Rectangle 3"/>
          <p:cNvSpPr>
            <a:spLocks noGrp="1" noChangeArrowheads="1"/>
          </p:cNvSpPr>
          <p:nvPr>
            <p:ph idx="1"/>
          </p:nvPr>
        </p:nvSpPr>
        <p:spPr/>
        <p:txBody>
          <a:bodyPr/>
          <a:lstStyle/>
          <a:p>
            <a:pPr marL="609600" indent="-609600" eaLnBrk="1" hangingPunct="1">
              <a:buClr>
                <a:schemeClr val="tx1"/>
              </a:buClr>
              <a:buSzTx/>
              <a:buFont typeface="Wingdings" pitchFamily="2" charset="2"/>
              <a:buAutoNum type="alphaLcPeriod"/>
            </a:pPr>
            <a:r>
              <a:rPr lang="id-ID" dirty="0" smtClean="0"/>
              <a:t>P</a:t>
            </a:r>
            <a:r>
              <a:rPr lang="en-US" dirty="0" err="1" smtClean="0"/>
              <a:t>egawai</a:t>
            </a:r>
            <a:r>
              <a:rPr lang="en-US" dirty="0" smtClean="0"/>
              <a:t>;</a:t>
            </a:r>
          </a:p>
          <a:p>
            <a:pPr marL="609600" indent="-609600" eaLnBrk="1" hangingPunct="1">
              <a:buClr>
                <a:schemeClr val="tx1"/>
              </a:buClr>
              <a:buSzTx/>
              <a:buFont typeface="Wingdings" pitchFamily="2" charset="2"/>
              <a:buAutoNum type="alphaLcPeriod"/>
            </a:pPr>
            <a:r>
              <a:rPr lang="id-ID" dirty="0" err="1" smtClean="0"/>
              <a:t>P</a:t>
            </a:r>
            <a:r>
              <a:rPr lang="en-US" dirty="0" err="1" smtClean="0"/>
              <a:t>enerima</a:t>
            </a:r>
            <a:r>
              <a:rPr lang="en-US" dirty="0" smtClean="0"/>
              <a:t> </a:t>
            </a:r>
            <a:r>
              <a:rPr lang="en-US" dirty="0" err="1" smtClean="0"/>
              <a:t>uang</a:t>
            </a:r>
            <a:r>
              <a:rPr lang="en-US" dirty="0" smtClean="0"/>
              <a:t> </a:t>
            </a:r>
            <a:r>
              <a:rPr lang="en-US" dirty="0" err="1" smtClean="0"/>
              <a:t>pesangon</a:t>
            </a:r>
            <a:r>
              <a:rPr lang="en-US" dirty="0" smtClean="0"/>
              <a:t>, </a:t>
            </a:r>
            <a:r>
              <a:rPr lang="en-US" dirty="0" err="1" smtClean="0"/>
              <a:t>pensiun</a:t>
            </a:r>
            <a:r>
              <a:rPr lang="en-US" dirty="0" smtClean="0"/>
              <a:t> </a:t>
            </a:r>
            <a:r>
              <a:rPr lang="en-US" dirty="0" err="1" smtClean="0"/>
              <a:t>atau</a:t>
            </a:r>
            <a:r>
              <a:rPr lang="en-US" dirty="0" smtClean="0"/>
              <a:t> </a:t>
            </a:r>
            <a:r>
              <a:rPr lang="en-US" dirty="0" err="1" smtClean="0"/>
              <a:t>uang</a:t>
            </a:r>
            <a:r>
              <a:rPr lang="en-US" dirty="0" smtClean="0"/>
              <a:t> </a:t>
            </a:r>
            <a:r>
              <a:rPr lang="en-US" dirty="0" err="1" smtClean="0"/>
              <a:t>manfaat</a:t>
            </a:r>
            <a:r>
              <a:rPr lang="en-US" dirty="0" smtClean="0"/>
              <a:t> </a:t>
            </a:r>
            <a:r>
              <a:rPr lang="en-US" dirty="0" err="1" smtClean="0"/>
              <a:t>pensiun</a:t>
            </a:r>
            <a:r>
              <a:rPr lang="en-US" dirty="0" smtClean="0"/>
              <a:t>, </a:t>
            </a:r>
            <a:r>
              <a:rPr lang="en-US" dirty="0" err="1" smtClean="0"/>
              <a:t>tunjangan</a:t>
            </a:r>
            <a:r>
              <a:rPr lang="en-US" dirty="0" smtClean="0"/>
              <a:t> </a:t>
            </a:r>
            <a:r>
              <a:rPr lang="en-US" dirty="0" err="1" smtClean="0"/>
              <a:t>hari</a:t>
            </a:r>
            <a:r>
              <a:rPr lang="en-US" dirty="0" smtClean="0"/>
              <a:t> </a:t>
            </a:r>
            <a:r>
              <a:rPr lang="en-US" dirty="0" err="1" smtClean="0"/>
              <a:t>tua</a:t>
            </a:r>
            <a:r>
              <a:rPr lang="en-US" dirty="0" smtClean="0"/>
              <a:t>, </a:t>
            </a:r>
            <a:r>
              <a:rPr lang="en-US" dirty="0" err="1" smtClean="0"/>
              <a:t>atau</a:t>
            </a:r>
            <a:r>
              <a:rPr lang="en-US" dirty="0" smtClean="0"/>
              <a:t> </a:t>
            </a:r>
            <a:r>
              <a:rPr lang="en-US" dirty="0" err="1" smtClean="0"/>
              <a:t>jaminan</a:t>
            </a:r>
            <a:r>
              <a:rPr lang="en-US" dirty="0" smtClean="0"/>
              <a:t> </a:t>
            </a:r>
            <a:r>
              <a:rPr lang="en-US" dirty="0" err="1" smtClean="0"/>
              <a:t>hari</a:t>
            </a:r>
            <a:r>
              <a:rPr lang="en-US" dirty="0" smtClean="0"/>
              <a:t> </a:t>
            </a:r>
            <a:r>
              <a:rPr lang="en-US" dirty="0" err="1" smtClean="0"/>
              <a:t>tua</a:t>
            </a:r>
            <a:r>
              <a:rPr lang="en-US" dirty="0" smtClean="0"/>
              <a:t>, </a:t>
            </a:r>
            <a:r>
              <a:rPr lang="en-US" dirty="0" err="1" smtClean="0"/>
              <a:t>termasuk</a:t>
            </a:r>
            <a:r>
              <a:rPr lang="en-US" dirty="0" smtClean="0"/>
              <a:t> </a:t>
            </a:r>
            <a:r>
              <a:rPr lang="en-US" dirty="0" err="1" smtClean="0"/>
              <a:t>ahli</a:t>
            </a:r>
            <a:r>
              <a:rPr lang="en-US" dirty="0" smtClean="0"/>
              <a:t> </a:t>
            </a:r>
            <a:r>
              <a:rPr lang="en-US" dirty="0" err="1" smtClean="0"/>
              <a:t>warisnya</a:t>
            </a:r>
            <a:r>
              <a:rPr lang="en-US" dirty="0" smtClean="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3200" b="1" smtClean="0"/>
              <a:t>Penerima Penghasilan yang Dipotong PPh Pasal 21 dan atau PPh Pasal 26</a:t>
            </a:r>
          </a:p>
        </p:txBody>
      </p:sp>
      <p:sp>
        <p:nvSpPr>
          <p:cNvPr id="12291" name="Rectangle 3"/>
          <p:cNvSpPr>
            <a:spLocks noGrp="1" noChangeArrowheads="1"/>
          </p:cNvSpPr>
          <p:nvPr>
            <p:ph idx="1"/>
          </p:nvPr>
        </p:nvSpPr>
        <p:spPr>
          <a:xfrm>
            <a:off x="457200" y="1340768"/>
            <a:ext cx="8229600" cy="5184576"/>
          </a:xfrm>
        </p:spPr>
        <p:txBody>
          <a:bodyPr>
            <a:normAutofit/>
          </a:bodyPr>
          <a:lstStyle/>
          <a:p>
            <a:pPr eaLnBrk="1" hangingPunct="1">
              <a:lnSpc>
                <a:spcPct val="80000"/>
              </a:lnSpc>
              <a:buClr>
                <a:schemeClr val="tx1"/>
              </a:buClr>
              <a:buSzTx/>
              <a:buFont typeface="Wingdings" pitchFamily="2" charset="2"/>
              <a:buAutoNum type="alphaLcPeriod" startAt="3"/>
            </a:pPr>
            <a:r>
              <a:rPr lang="id-ID" sz="1800" dirty="0" err="1" smtClean="0"/>
              <a:t>B</a:t>
            </a:r>
            <a:r>
              <a:rPr lang="en-US" sz="1800" dirty="0" err="1" smtClean="0"/>
              <a:t>ukan</a:t>
            </a:r>
            <a:r>
              <a:rPr lang="en-US" sz="1800" dirty="0" smtClean="0"/>
              <a:t> </a:t>
            </a:r>
            <a:r>
              <a:rPr lang="en-US" sz="1800" dirty="0" err="1" smtClean="0"/>
              <a:t>pegawai</a:t>
            </a:r>
            <a:r>
              <a:rPr lang="en-US" sz="1800" dirty="0" smtClean="0"/>
              <a:t> yang </a:t>
            </a:r>
            <a:r>
              <a:rPr lang="en-US" sz="1800" dirty="0" err="1" smtClean="0"/>
              <a:t>menerima</a:t>
            </a:r>
            <a:r>
              <a:rPr lang="en-US" sz="1800" dirty="0" smtClean="0"/>
              <a:t> </a:t>
            </a:r>
            <a:r>
              <a:rPr lang="en-US" sz="1800" dirty="0" err="1" smtClean="0"/>
              <a:t>atau</a:t>
            </a:r>
            <a:r>
              <a:rPr lang="en-US" sz="1800" dirty="0" smtClean="0"/>
              <a:t> </a:t>
            </a:r>
            <a:r>
              <a:rPr lang="en-US" sz="1800" dirty="0" err="1" smtClean="0"/>
              <a:t>memperoleh</a:t>
            </a:r>
            <a:r>
              <a:rPr lang="en-US" sz="1800" dirty="0" smtClean="0"/>
              <a:t> </a:t>
            </a:r>
            <a:r>
              <a:rPr lang="en-US" sz="1800" dirty="0" err="1" smtClean="0"/>
              <a:t>penghasilan</a:t>
            </a:r>
            <a:r>
              <a:rPr lang="en-US" sz="1800" dirty="0" smtClean="0"/>
              <a:t> </a:t>
            </a:r>
            <a:r>
              <a:rPr lang="en-US" sz="1800" dirty="0" err="1" smtClean="0"/>
              <a:t>sehubungan</a:t>
            </a:r>
            <a:r>
              <a:rPr lang="en-US" sz="1800" dirty="0" smtClean="0"/>
              <a:t> </a:t>
            </a:r>
            <a:r>
              <a:rPr lang="en-US" sz="1800" dirty="0" err="1" smtClean="0"/>
              <a:t>dengan</a:t>
            </a:r>
            <a:r>
              <a:rPr lang="en-US" sz="1800" dirty="0" smtClean="0"/>
              <a:t> </a:t>
            </a:r>
            <a:r>
              <a:rPr lang="en-US" sz="1800" dirty="0" err="1" smtClean="0"/>
              <a:t>pekerjaan</a:t>
            </a:r>
            <a:r>
              <a:rPr lang="en-US" sz="1800" dirty="0" smtClean="0"/>
              <a:t>, </a:t>
            </a:r>
            <a:r>
              <a:rPr lang="en-US" sz="1800" dirty="0" err="1" smtClean="0"/>
              <a:t>jasa</a:t>
            </a:r>
            <a:r>
              <a:rPr lang="en-US" sz="1800" dirty="0" smtClean="0"/>
              <a:t>, </a:t>
            </a:r>
            <a:r>
              <a:rPr lang="en-US" sz="1800" dirty="0" err="1" smtClean="0"/>
              <a:t>atau</a:t>
            </a:r>
            <a:r>
              <a:rPr lang="en-US" sz="1800" dirty="0" smtClean="0"/>
              <a:t> </a:t>
            </a:r>
            <a:r>
              <a:rPr lang="en-US" sz="1800" dirty="0" err="1" smtClean="0"/>
              <a:t>kegiatan</a:t>
            </a:r>
            <a:r>
              <a:rPr lang="en-US" sz="1800" dirty="0" smtClean="0"/>
              <a:t>, </a:t>
            </a:r>
            <a:r>
              <a:rPr lang="en-US" sz="1800" dirty="0" err="1" smtClean="0"/>
              <a:t>antara</a:t>
            </a:r>
            <a:r>
              <a:rPr lang="en-US" sz="1800" dirty="0" smtClean="0"/>
              <a:t> lain </a:t>
            </a:r>
            <a:r>
              <a:rPr lang="en-US" sz="1800" dirty="0" err="1" smtClean="0"/>
              <a:t>meliputi</a:t>
            </a:r>
            <a:r>
              <a:rPr lang="en-US" sz="1800" dirty="0" smtClean="0"/>
              <a:t> :</a:t>
            </a:r>
          </a:p>
          <a:p>
            <a:pPr lvl="1" eaLnBrk="1" hangingPunct="1">
              <a:lnSpc>
                <a:spcPct val="80000"/>
              </a:lnSpc>
            </a:pPr>
            <a:r>
              <a:rPr lang="en-US" sz="1600" dirty="0" err="1" smtClean="0"/>
              <a:t>tenaga</a:t>
            </a:r>
            <a:r>
              <a:rPr lang="en-US" sz="1600" dirty="0" smtClean="0"/>
              <a:t> </a:t>
            </a:r>
            <a:r>
              <a:rPr lang="en-US" sz="1600" dirty="0" err="1" smtClean="0"/>
              <a:t>ahli</a:t>
            </a:r>
            <a:r>
              <a:rPr lang="en-US" sz="1600" dirty="0" smtClean="0"/>
              <a:t> yang </a:t>
            </a:r>
            <a:r>
              <a:rPr lang="en-US" sz="1600" dirty="0" err="1" smtClean="0"/>
              <a:t>melakukan</a:t>
            </a:r>
            <a:r>
              <a:rPr lang="en-US" sz="1600" dirty="0" smtClean="0"/>
              <a:t> </a:t>
            </a:r>
            <a:r>
              <a:rPr lang="en-US" sz="1600" dirty="0" err="1" smtClean="0"/>
              <a:t>pekerjaan</a:t>
            </a:r>
            <a:r>
              <a:rPr lang="en-US" sz="1600" dirty="0" smtClean="0"/>
              <a:t> </a:t>
            </a:r>
            <a:r>
              <a:rPr lang="en-US" sz="1600" dirty="0" err="1" smtClean="0"/>
              <a:t>bebas</a:t>
            </a:r>
            <a:r>
              <a:rPr lang="en-US" sz="1600" dirty="0" smtClean="0"/>
              <a:t>, yang </a:t>
            </a:r>
            <a:r>
              <a:rPr lang="en-US" sz="1600" dirty="0" err="1" smtClean="0"/>
              <a:t>terdiri</a:t>
            </a:r>
            <a:r>
              <a:rPr lang="en-US" sz="1600" dirty="0" smtClean="0"/>
              <a:t> </a:t>
            </a:r>
            <a:r>
              <a:rPr lang="en-US" sz="1600" dirty="0" err="1" smtClean="0"/>
              <a:t>dari</a:t>
            </a:r>
            <a:r>
              <a:rPr lang="en-US" sz="1600" dirty="0" smtClean="0"/>
              <a:t> </a:t>
            </a:r>
            <a:r>
              <a:rPr lang="en-US" sz="1600" dirty="0" err="1" smtClean="0"/>
              <a:t>pengacara</a:t>
            </a:r>
            <a:r>
              <a:rPr lang="en-US" sz="1600" dirty="0" smtClean="0"/>
              <a:t>, </a:t>
            </a:r>
            <a:r>
              <a:rPr lang="en-US" sz="1600" dirty="0" err="1" smtClean="0"/>
              <a:t>akuntan</a:t>
            </a:r>
            <a:r>
              <a:rPr lang="en-US" sz="1600" dirty="0" smtClean="0"/>
              <a:t>, </a:t>
            </a:r>
            <a:r>
              <a:rPr lang="en-US" sz="1600" dirty="0" err="1" smtClean="0"/>
              <a:t>arsitek</a:t>
            </a:r>
            <a:r>
              <a:rPr lang="en-US" sz="1600" dirty="0" smtClean="0"/>
              <a:t>, </a:t>
            </a:r>
            <a:r>
              <a:rPr lang="en-US" sz="1600" dirty="0" err="1" smtClean="0"/>
              <a:t>dokter</a:t>
            </a:r>
            <a:r>
              <a:rPr lang="en-US" sz="1600" dirty="0" smtClean="0"/>
              <a:t>, </a:t>
            </a:r>
            <a:r>
              <a:rPr lang="en-US" sz="1600" dirty="0" err="1" smtClean="0"/>
              <a:t>konsultan</a:t>
            </a:r>
            <a:r>
              <a:rPr lang="en-US" sz="1600" dirty="0" smtClean="0"/>
              <a:t>, </a:t>
            </a:r>
            <a:r>
              <a:rPr lang="en-US" sz="1600" dirty="0" err="1" smtClean="0"/>
              <a:t>notaris</a:t>
            </a:r>
            <a:r>
              <a:rPr lang="en-US" sz="1600" dirty="0" smtClean="0"/>
              <a:t>, </a:t>
            </a:r>
            <a:r>
              <a:rPr lang="en-US" sz="1600" dirty="0" err="1" smtClean="0"/>
              <a:t>penilai</a:t>
            </a:r>
            <a:r>
              <a:rPr lang="en-US" sz="1600" dirty="0" smtClean="0"/>
              <a:t>, </a:t>
            </a:r>
            <a:r>
              <a:rPr lang="en-US" sz="1600" dirty="0" err="1" smtClean="0"/>
              <a:t>dan</a:t>
            </a:r>
            <a:r>
              <a:rPr lang="en-US" sz="1600" dirty="0" smtClean="0"/>
              <a:t> </a:t>
            </a:r>
            <a:r>
              <a:rPr lang="en-US" sz="1600" dirty="0" err="1" smtClean="0"/>
              <a:t>aktuaris</a:t>
            </a:r>
            <a:r>
              <a:rPr lang="en-US" sz="1600" dirty="0" smtClean="0"/>
              <a:t>;</a:t>
            </a:r>
          </a:p>
          <a:p>
            <a:pPr lvl="1" eaLnBrk="1" hangingPunct="1">
              <a:lnSpc>
                <a:spcPct val="80000"/>
              </a:lnSpc>
            </a:pPr>
            <a:r>
              <a:rPr lang="en-US" sz="1600" dirty="0" err="1" smtClean="0"/>
              <a:t>pemain</a:t>
            </a:r>
            <a:r>
              <a:rPr lang="en-US" sz="1600" dirty="0" smtClean="0"/>
              <a:t> </a:t>
            </a:r>
            <a:r>
              <a:rPr lang="en-US" sz="1600" dirty="0" err="1" smtClean="0"/>
              <a:t>musik</a:t>
            </a:r>
            <a:r>
              <a:rPr lang="en-US" sz="1600" dirty="0" smtClean="0"/>
              <a:t>, </a:t>
            </a:r>
            <a:r>
              <a:rPr lang="en-US" sz="1600" dirty="0" err="1" smtClean="0"/>
              <a:t>pembawa</a:t>
            </a:r>
            <a:r>
              <a:rPr lang="en-US" sz="1600" dirty="0" smtClean="0"/>
              <a:t> </a:t>
            </a:r>
            <a:r>
              <a:rPr lang="en-US" sz="1600" dirty="0" err="1" smtClean="0"/>
              <a:t>acara</a:t>
            </a:r>
            <a:r>
              <a:rPr lang="en-US" sz="1600" dirty="0" smtClean="0"/>
              <a:t>, </a:t>
            </a:r>
            <a:r>
              <a:rPr lang="en-US" sz="1600" dirty="0" err="1" smtClean="0"/>
              <a:t>penyanyi</a:t>
            </a:r>
            <a:r>
              <a:rPr lang="en-US" sz="1600" dirty="0" smtClean="0"/>
              <a:t>, </a:t>
            </a:r>
            <a:r>
              <a:rPr lang="en-US" sz="1600" dirty="0" err="1" smtClean="0"/>
              <a:t>pelawak</a:t>
            </a:r>
            <a:r>
              <a:rPr lang="en-US" sz="1600" dirty="0" smtClean="0"/>
              <a:t>, </a:t>
            </a:r>
            <a:r>
              <a:rPr lang="en-US" sz="1600" dirty="0" err="1" smtClean="0"/>
              <a:t>bintang</a:t>
            </a:r>
            <a:r>
              <a:rPr lang="en-US" sz="1600" dirty="0" smtClean="0"/>
              <a:t> film, </a:t>
            </a:r>
            <a:r>
              <a:rPr lang="en-US" sz="1600" dirty="0" err="1" smtClean="0"/>
              <a:t>bintang</a:t>
            </a:r>
            <a:r>
              <a:rPr lang="en-US" sz="1600" dirty="0" smtClean="0"/>
              <a:t> </a:t>
            </a:r>
            <a:r>
              <a:rPr lang="en-US" sz="1600" dirty="0" err="1" smtClean="0"/>
              <a:t>sinetron</a:t>
            </a:r>
            <a:r>
              <a:rPr lang="en-US" sz="1600" dirty="0" smtClean="0"/>
              <a:t>, </a:t>
            </a:r>
            <a:r>
              <a:rPr lang="en-US" sz="1600" dirty="0" err="1" smtClean="0"/>
              <a:t>bintang</a:t>
            </a:r>
            <a:r>
              <a:rPr lang="en-US" sz="1600" dirty="0" smtClean="0"/>
              <a:t>  </a:t>
            </a:r>
            <a:r>
              <a:rPr lang="en-US" sz="1600" dirty="0" err="1" smtClean="0"/>
              <a:t>iklan</a:t>
            </a:r>
            <a:r>
              <a:rPr lang="en-US" sz="1600" dirty="0" smtClean="0"/>
              <a:t>, </a:t>
            </a:r>
            <a:r>
              <a:rPr lang="en-US" sz="1600" dirty="0" err="1" smtClean="0"/>
              <a:t>sutradara</a:t>
            </a:r>
            <a:r>
              <a:rPr lang="en-US" sz="1600" dirty="0" smtClean="0"/>
              <a:t>, </a:t>
            </a:r>
            <a:r>
              <a:rPr lang="en-US" sz="1600" dirty="0" err="1" smtClean="0"/>
              <a:t>kru</a:t>
            </a:r>
            <a:r>
              <a:rPr lang="en-US" sz="1600" dirty="0" smtClean="0"/>
              <a:t> film, </a:t>
            </a:r>
            <a:r>
              <a:rPr lang="en-US" sz="1600" dirty="0" err="1" smtClean="0"/>
              <a:t>foto</a:t>
            </a:r>
            <a:r>
              <a:rPr lang="en-US" sz="1600" dirty="0" smtClean="0"/>
              <a:t> model, </a:t>
            </a:r>
            <a:r>
              <a:rPr lang="en-US" sz="1600" dirty="0" err="1" smtClean="0"/>
              <a:t>peragawan</a:t>
            </a:r>
            <a:r>
              <a:rPr lang="en-US" sz="1600" dirty="0" smtClean="0"/>
              <a:t>/</a:t>
            </a:r>
            <a:r>
              <a:rPr lang="en-US" sz="1600" dirty="0" err="1" smtClean="0"/>
              <a:t>peragawati</a:t>
            </a:r>
            <a:r>
              <a:rPr lang="en-US" sz="1600" dirty="0" smtClean="0"/>
              <a:t>, </a:t>
            </a:r>
            <a:r>
              <a:rPr lang="en-US" sz="1600" dirty="0" err="1" smtClean="0"/>
              <a:t>pemain</a:t>
            </a:r>
            <a:r>
              <a:rPr lang="en-US" sz="1600" dirty="0" smtClean="0"/>
              <a:t> drama, </a:t>
            </a:r>
            <a:r>
              <a:rPr lang="en-US" sz="1600" dirty="0" err="1" smtClean="0"/>
              <a:t>penari</a:t>
            </a:r>
            <a:r>
              <a:rPr lang="en-US" sz="1600" dirty="0" smtClean="0"/>
              <a:t>, </a:t>
            </a:r>
            <a:r>
              <a:rPr lang="en-US" sz="1600" dirty="0" err="1" smtClean="0"/>
              <a:t>pemahat</a:t>
            </a:r>
            <a:r>
              <a:rPr lang="en-US" sz="1600" dirty="0" smtClean="0"/>
              <a:t>, </a:t>
            </a:r>
            <a:r>
              <a:rPr lang="en-US" sz="1600" dirty="0" err="1" smtClean="0"/>
              <a:t>pelukis</a:t>
            </a:r>
            <a:r>
              <a:rPr lang="en-US" sz="1600" dirty="0" smtClean="0"/>
              <a:t>, </a:t>
            </a:r>
            <a:r>
              <a:rPr lang="en-US" sz="1600" dirty="0" err="1" smtClean="0"/>
              <a:t>dan</a:t>
            </a:r>
            <a:r>
              <a:rPr lang="en-US" sz="1600" dirty="0" smtClean="0"/>
              <a:t> </a:t>
            </a:r>
            <a:r>
              <a:rPr lang="en-US" sz="1600" dirty="0" err="1" smtClean="0"/>
              <a:t>seniman</a:t>
            </a:r>
            <a:r>
              <a:rPr lang="en-US" sz="1600" dirty="0" smtClean="0"/>
              <a:t> </a:t>
            </a:r>
            <a:r>
              <a:rPr lang="en-US" sz="1600" dirty="0" err="1" smtClean="0"/>
              <a:t>lainnya</a:t>
            </a:r>
            <a:r>
              <a:rPr lang="en-US" sz="1600" dirty="0" smtClean="0"/>
              <a:t>; </a:t>
            </a:r>
          </a:p>
          <a:p>
            <a:pPr lvl="1" eaLnBrk="1" hangingPunct="1">
              <a:lnSpc>
                <a:spcPct val="80000"/>
              </a:lnSpc>
            </a:pPr>
            <a:r>
              <a:rPr lang="en-US" sz="1600" dirty="0" err="1" smtClean="0"/>
              <a:t>olahragawan</a:t>
            </a:r>
            <a:endParaRPr lang="en-US" sz="1600" dirty="0" smtClean="0"/>
          </a:p>
          <a:p>
            <a:pPr lvl="1" eaLnBrk="1" hangingPunct="1">
              <a:lnSpc>
                <a:spcPct val="80000"/>
              </a:lnSpc>
            </a:pPr>
            <a:r>
              <a:rPr lang="en-US" sz="1600" dirty="0" err="1" smtClean="0"/>
              <a:t>penasihat</a:t>
            </a:r>
            <a:r>
              <a:rPr lang="en-US" sz="1600" dirty="0" smtClean="0"/>
              <a:t>, </a:t>
            </a:r>
            <a:r>
              <a:rPr lang="en-US" sz="1600" dirty="0" err="1" smtClean="0"/>
              <a:t>pengajar</a:t>
            </a:r>
            <a:r>
              <a:rPr lang="en-US" sz="1600" dirty="0" smtClean="0"/>
              <a:t>, </a:t>
            </a:r>
            <a:r>
              <a:rPr lang="en-US" sz="1600" dirty="0" err="1" smtClean="0"/>
              <a:t>pelatih</a:t>
            </a:r>
            <a:r>
              <a:rPr lang="en-US" sz="1600" dirty="0" smtClean="0"/>
              <a:t>, </a:t>
            </a:r>
            <a:r>
              <a:rPr lang="en-US" sz="1600" dirty="0" err="1" smtClean="0"/>
              <a:t>penceramah</a:t>
            </a:r>
            <a:r>
              <a:rPr lang="en-US" sz="1600" dirty="0" smtClean="0"/>
              <a:t>, </a:t>
            </a:r>
            <a:r>
              <a:rPr lang="en-US" sz="1600" dirty="0" err="1" smtClean="0"/>
              <a:t>penyuluh</a:t>
            </a:r>
            <a:r>
              <a:rPr lang="en-US" sz="1600" dirty="0" smtClean="0"/>
              <a:t>, </a:t>
            </a:r>
            <a:r>
              <a:rPr lang="en-US" sz="1600" dirty="0" err="1" smtClean="0"/>
              <a:t>dan</a:t>
            </a:r>
            <a:r>
              <a:rPr lang="en-US" sz="1600" dirty="0" smtClean="0"/>
              <a:t> moderator;</a:t>
            </a:r>
          </a:p>
          <a:p>
            <a:pPr lvl="1" eaLnBrk="1" hangingPunct="1">
              <a:lnSpc>
                <a:spcPct val="80000"/>
              </a:lnSpc>
            </a:pPr>
            <a:r>
              <a:rPr lang="en-US" sz="1600" dirty="0" err="1" smtClean="0"/>
              <a:t>pengarang</a:t>
            </a:r>
            <a:r>
              <a:rPr lang="en-US" sz="1600" dirty="0" smtClean="0"/>
              <a:t>, </a:t>
            </a:r>
            <a:r>
              <a:rPr lang="en-US" sz="1600" dirty="0" err="1" smtClean="0"/>
              <a:t>peneliti</a:t>
            </a:r>
            <a:r>
              <a:rPr lang="en-US" sz="1600" dirty="0" smtClean="0"/>
              <a:t>, </a:t>
            </a:r>
            <a:r>
              <a:rPr lang="en-US" sz="1600" dirty="0" err="1" smtClean="0"/>
              <a:t>dan</a:t>
            </a:r>
            <a:r>
              <a:rPr lang="en-US" sz="1600" dirty="0" smtClean="0"/>
              <a:t> </a:t>
            </a:r>
            <a:r>
              <a:rPr lang="en-US" sz="1600" dirty="0" err="1" smtClean="0"/>
              <a:t>penerjemah</a:t>
            </a:r>
            <a:r>
              <a:rPr lang="en-US" sz="1600" dirty="0" smtClean="0"/>
              <a:t>;</a:t>
            </a:r>
          </a:p>
          <a:p>
            <a:pPr lvl="1" eaLnBrk="1" hangingPunct="1">
              <a:lnSpc>
                <a:spcPct val="80000"/>
              </a:lnSpc>
            </a:pPr>
            <a:r>
              <a:rPr lang="en-US" sz="1600" dirty="0" err="1" smtClean="0"/>
              <a:t>pemberi</a:t>
            </a:r>
            <a:r>
              <a:rPr lang="en-US" sz="1600" dirty="0" smtClean="0"/>
              <a:t> </a:t>
            </a:r>
            <a:r>
              <a:rPr lang="en-US" sz="1600" dirty="0" err="1" smtClean="0"/>
              <a:t>jasa</a:t>
            </a:r>
            <a:r>
              <a:rPr lang="en-US" sz="1600" dirty="0" smtClean="0"/>
              <a:t> </a:t>
            </a:r>
            <a:r>
              <a:rPr lang="en-US" sz="1600" dirty="0" err="1" smtClean="0"/>
              <a:t>dalam</a:t>
            </a:r>
            <a:r>
              <a:rPr lang="en-US" sz="1600" dirty="0" smtClean="0"/>
              <a:t> </a:t>
            </a:r>
            <a:r>
              <a:rPr lang="en-US" sz="1600" dirty="0" err="1" smtClean="0"/>
              <a:t>segala</a:t>
            </a:r>
            <a:r>
              <a:rPr lang="en-US" sz="1600" dirty="0" smtClean="0"/>
              <a:t> </a:t>
            </a:r>
            <a:r>
              <a:rPr lang="en-US" sz="1600" dirty="0" err="1" smtClean="0"/>
              <a:t>bidang</a:t>
            </a:r>
            <a:r>
              <a:rPr lang="en-US" sz="1600" dirty="0" smtClean="0"/>
              <a:t> </a:t>
            </a:r>
            <a:r>
              <a:rPr lang="en-US" sz="1600" dirty="0" err="1" smtClean="0"/>
              <a:t>termasuk</a:t>
            </a:r>
            <a:r>
              <a:rPr lang="en-US" sz="1600" dirty="0" smtClean="0"/>
              <a:t> </a:t>
            </a:r>
            <a:r>
              <a:rPr lang="en-US" sz="1600" dirty="0" err="1" smtClean="0"/>
              <a:t>teknik</a:t>
            </a:r>
            <a:r>
              <a:rPr lang="en-US" sz="1600" dirty="0" smtClean="0"/>
              <a:t> </a:t>
            </a:r>
            <a:r>
              <a:rPr lang="en-US" sz="1600" dirty="0" err="1" smtClean="0"/>
              <a:t>komputer</a:t>
            </a:r>
            <a:r>
              <a:rPr lang="en-US" sz="1600" dirty="0" smtClean="0"/>
              <a:t> </a:t>
            </a:r>
            <a:r>
              <a:rPr lang="en-US" sz="1600" dirty="0" err="1" smtClean="0"/>
              <a:t>dan</a:t>
            </a:r>
            <a:r>
              <a:rPr lang="en-US" sz="1600" dirty="0" smtClean="0"/>
              <a:t> </a:t>
            </a:r>
            <a:r>
              <a:rPr lang="en-US" sz="1600" dirty="0" err="1" smtClean="0"/>
              <a:t>sistem</a:t>
            </a:r>
            <a:r>
              <a:rPr lang="en-US" sz="1600" dirty="0" smtClean="0"/>
              <a:t> </a:t>
            </a:r>
            <a:r>
              <a:rPr lang="en-US" sz="1600" dirty="0" err="1" smtClean="0"/>
              <a:t>aplikasinya</a:t>
            </a:r>
            <a:r>
              <a:rPr lang="en-US" sz="1600" dirty="0" smtClean="0"/>
              <a:t>, </a:t>
            </a:r>
            <a:r>
              <a:rPr lang="en-US" sz="1600" dirty="0" err="1" smtClean="0"/>
              <a:t>telekomunikasi</a:t>
            </a:r>
            <a:r>
              <a:rPr lang="en-US" sz="1600" dirty="0" smtClean="0"/>
              <a:t>, </a:t>
            </a:r>
            <a:r>
              <a:rPr lang="en-US" sz="1600" dirty="0" err="1" smtClean="0"/>
              <a:t>elektronika</a:t>
            </a:r>
            <a:r>
              <a:rPr lang="en-US" sz="1600" dirty="0" smtClean="0"/>
              <a:t>, </a:t>
            </a:r>
            <a:r>
              <a:rPr lang="en-US" sz="1600" dirty="0" err="1" smtClean="0"/>
              <a:t>fotografi</a:t>
            </a:r>
            <a:r>
              <a:rPr lang="en-US" sz="1600" dirty="0" smtClean="0"/>
              <a:t>, </a:t>
            </a:r>
            <a:r>
              <a:rPr lang="en-US" sz="1600" dirty="0" err="1" smtClean="0"/>
              <a:t>ekonomi</a:t>
            </a:r>
            <a:r>
              <a:rPr lang="en-US" sz="1600" dirty="0" smtClean="0"/>
              <a:t>, </a:t>
            </a:r>
            <a:r>
              <a:rPr lang="en-US" sz="1600" dirty="0" err="1" smtClean="0"/>
              <a:t>dan</a:t>
            </a:r>
            <a:r>
              <a:rPr lang="en-US" sz="1600" dirty="0" smtClean="0"/>
              <a:t> </a:t>
            </a:r>
            <a:r>
              <a:rPr lang="en-US" sz="1600" dirty="0" err="1" smtClean="0"/>
              <a:t>sosial</a:t>
            </a:r>
            <a:r>
              <a:rPr lang="en-US" sz="1600" dirty="0" smtClean="0"/>
              <a:t> </a:t>
            </a:r>
            <a:r>
              <a:rPr lang="en-US" sz="1600" dirty="0" err="1" smtClean="0"/>
              <a:t>serta</a:t>
            </a:r>
            <a:r>
              <a:rPr lang="en-US" sz="1600" dirty="0" smtClean="0"/>
              <a:t> </a:t>
            </a:r>
            <a:r>
              <a:rPr lang="en-US" sz="1600" dirty="0" err="1" smtClean="0"/>
              <a:t>pemberi</a:t>
            </a:r>
            <a:r>
              <a:rPr lang="en-US" sz="1600" dirty="0" smtClean="0"/>
              <a:t> </a:t>
            </a:r>
            <a:r>
              <a:rPr lang="en-US" sz="1600" dirty="0" err="1" smtClean="0"/>
              <a:t>jasa</a:t>
            </a:r>
            <a:r>
              <a:rPr lang="en-US" sz="1600" dirty="0" smtClean="0"/>
              <a:t> </a:t>
            </a:r>
            <a:r>
              <a:rPr lang="en-US" sz="1600" dirty="0" err="1" smtClean="0"/>
              <a:t>kepada</a:t>
            </a:r>
            <a:r>
              <a:rPr lang="en-US" sz="1600" dirty="0" smtClean="0"/>
              <a:t> </a:t>
            </a:r>
            <a:r>
              <a:rPr lang="en-US" sz="1600" dirty="0" err="1" smtClean="0"/>
              <a:t>suatu</a:t>
            </a:r>
            <a:r>
              <a:rPr lang="en-US" sz="1600" dirty="0" smtClean="0"/>
              <a:t> </a:t>
            </a:r>
            <a:r>
              <a:rPr lang="en-US" sz="1600" dirty="0" err="1" smtClean="0"/>
              <a:t>kepanitiaan</a:t>
            </a:r>
            <a:r>
              <a:rPr lang="en-US" sz="1600" dirty="0" smtClean="0"/>
              <a:t>;</a:t>
            </a:r>
          </a:p>
          <a:p>
            <a:pPr lvl="1" eaLnBrk="1" hangingPunct="1">
              <a:lnSpc>
                <a:spcPct val="80000"/>
              </a:lnSpc>
            </a:pPr>
            <a:r>
              <a:rPr lang="en-US" sz="1600" dirty="0" err="1" smtClean="0"/>
              <a:t>agen</a:t>
            </a:r>
            <a:r>
              <a:rPr lang="en-US" sz="1600" dirty="0" smtClean="0"/>
              <a:t> </a:t>
            </a:r>
            <a:r>
              <a:rPr lang="en-US" sz="1600" dirty="0" err="1" smtClean="0"/>
              <a:t>iklan</a:t>
            </a:r>
            <a:r>
              <a:rPr lang="en-US" sz="1600" dirty="0" smtClean="0"/>
              <a:t>;</a:t>
            </a:r>
          </a:p>
          <a:p>
            <a:pPr lvl="1" eaLnBrk="1" hangingPunct="1">
              <a:lnSpc>
                <a:spcPct val="80000"/>
              </a:lnSpc>
            </a:pPr>
            <a:r>
              <a:rPr lang="en-US" sz="1600" dirty="0" err="1" smtClean="0"/>
              <a:t>pengawas</a:t>
            </a:r>
            <a:r>
              <a:rPr lang="en-US" sz="1600" dirty="0" smtClean="0"/>
              <a:t> </a:t>
            </a:r>
            <a:r>
              <a:rPr lang="en-US" sz="1600" dirty="0" err="1" smtClean="0"/>
              <a:t>atau</a:t>
            </a:r>
            <a:r>
              <a:rPr lang="en-US" sz="1600" dirty="0" smtClean="0"/>
              <a:t> </a:t>
            </a:r>
            <a:r>
              <a:rPr lang="en-US" sz="1600" dirty="0" err="1" smtClean="0"/>
              <a:t>pengelola</a:t>
            </a:r>
            <a:r>
              <a:rPr lang="en-US" sz="1600" dirty="0" smtClean="0"/>
              <a:t> </a:t>
            </a:r>
            <a:r>
              <a:rPr lang="en-US" sz="1600" dirty="0" err="1" smtClean="0"/>
              <a:t>proyek</a:t>
            </a:r>
            <a:r>
              <a:rPr lang="en-US" sz="1600" dirty="0" smtClean="0"/>
              <a:t>;</a:t>
            </a:r>
          </a:p>
          <a:p>
            <a:pPr lvl="1" eaLnBrk="1" hangingPunct="1">
              <a:lnSpc>
                <a:spcPct val="80000"/>
              </a:lnSpc>
            </a:pPr>
            <a:r>
              <a:rPr lang="en-US" sz="1600" dirty="0" err="1" smtClean="0"/>
              <a:t>pembawa</a:t>
            </a:r>
            <a:r>
              <a:rPr lang="en-US" sz="1600" dirty="0" smtClean="0"/>
              <a:t> </a:t>
            </a:r>
            <a:r>
              <a:rPr lang="en-US" sz="1600" dirty="0" err="1" smtClean="0"/>
              <a:t>pesanan</a:t>
            </a:r>
            <a:r>
              <a:rPr lang="en-US" sz="1600" dirty="0" smtClean="0"/>
              <a:t> </a:t>
            </a:r>
            <a:r>
              <a:rPr lang="en-US" sz="1600" dirty="0" err="1" smtClean="0"/>
              <a:t>atau</a:t>
            </a:r>
            <a:r>
              <a:rPr lang="en-US" sz="1600" dirty="0" smtClean="0"/>
              <a:t> yang </a:t>
            </a:r>
            <a:r>
              <a:rPr lang="en-US" sz="1600" dirty="0" err="1" smtClean="0"/>
              <a:t>menemukan</a:t>
            </a:r>
            <a:r>
              <a:rPr lang="en-US" sz="1600" dirty="0" smtClean="0"/>
              <a:t> </a:t>
            </a:r>
            <a:r>
              <a:rPr lang="en-US" sz="1600" dirty="0" err="1" smtClean="0"/>
              <a:t>langganan</a:t>
            </a:r>
            <a:r>
              <a:rPr lang="en-US" sz="1600" dirty="0" smtClean="0"/>
              <a:t> </a:t>
            </a:r>
            <a:r>
              <a:rPr lang="en-US" sz="1600" dirty="0" err="1" smtClean="0"/>
              <a:t>atau</a:t>
            </a:r>
            <a:r>
              <a:rPr lang="en-US" sz="1600" dirty="0" smtClean="0"/>
              <a:t> yang </a:t>
            </a:r>
            <a:r>
              <a:rPr lang="en-US" sz="1600" dirty="0" err="1" smtClean="0"/>
              <a:t>menjadi</a:t>
            </a:r>
            <a:r>
              <a:rPr lang="en-US" sz="1600" dirty="0" smtClean="0"/>
              <a:t> </a:t>
            </a:r>
            <a:r>
              <a:rPr lang="en-US" sz="1600" dirty="0" err="1" smtClean="0"/>
              <a:t>perantara</a:t>
            </a:r>
            <a:r>
              <a:rPr lang="en-US" sz="1600" dirty="0" smtClean="0"/>
              <a:t>;</a:t>
            </a:r>
          </a:p>
          <a:p>
            <a:pPr lvl="1" eaLnBrk="1" hangingPunct="1">
              <a:lnSpc>
                <a:spcPct val="80000"/>
              </a:lnSpc>
            </a:pPr>
            <a:r>
              <a:rPr lang="en-US" sz="1600" dirty="0" err="1" smtClean="0"/>
              <a:t>petugas</a:t>
            </a:r>
            <a:r>
              <a:rPr lang="en-US" sz="1600" dirty="0" smtClean="0"/>
              <a:t> </a:t>
            </a:r>
            <a:r>
              <a:rPr lang="en-US" sz="1600" dirty="0" err="1" smtClean="0"/>
              <a:t>penjaja</a:t>
            </a:r>
            <a:r>
              <a:rPr lang="en-US" sz="1600" dirty="0" smtClean="0"/>
              <a:t> </a:t>
            </a:r>
            <a:r>
              <a:rPr lang="en-US" sz="1600" dirty="0" err="1" smtClean="0"/>
              <a:t>barang</a:t>
            </a:r>
            <a:r>
              <a:rPr lang="en-US" sz="1600" dirty="0" smtClean="0"/>
              <a:t> </a:t>
            </a:r>
            <a:r>
              <a:rPr lang="en-US" sz="1600" dirty="0" err="1" smtClean="0"/>
              <a:t>dagangan</a:t>
            </a:r>
            <a:r>
              <a:rPr lang="en-US" sz="1600" dirty="0" smtClean="0"/>
              <a:t>;</a:t>
            </a:r>
          </a:p>
          <a:p>
            <a:pPr lvl="1" eaLnBrk="1" hangingPunct="1">
              <a:lnSpc>
                <a:spcPct val="80000"/>
              </a:lnSpc>
            </a:pPr>
            <a:r>
              <a:rPr lang="en-US" sz="1600" dirty="0" err="1" smtClean="0"/>
              <a:t>petugas</a:t>
            </a:r>
            <a:r>
              <a:rPr lang="en-US" sz="1600" dirty="0" smtClean="0"/>
              <a:t> </a:t>
            </a:r>
            <a:r>
              <a:rPr lang="en-US" sz="1600" dirty="0" err="1" smtClean="0"/>
              <a:t>dinas</a:t>
            </a:r>
            <a:r>
              <a:rPr lang="en-US" sz="1600" dirty="0" smtClean="0"/>
              <a:t> </a:t>
            </a:r>
            <a:r>
              <a:rPr lang="en-US" sz="1600" dirty="0" err="1" smtClean="0"/>
              <a:t>luar</a:t>
            </a:r>
            <a:r>
              <a:rPr lang="en-US" sz="1600" dirty="0" smtClean="0"/>
              <a:t> </a:t>
            </a:r>
            <a:r>
              <a:rPr lang="en-US" sz="1600" dirty="0" err="1" smtClean="0"/>
              <a:t>asuransi</a:t>
            </a:r>
            <a:r>
              <a:rPr lang="en-US" sz="1600" dirty="0" smtClean="0"/>
              <a:t>;</a:t>
            </a:r>
          </a:p>
          <a:p>
            <a:pPr lvl="1" eaLnBrk="1" hangingPunct="1">
              <a:lnSpc>
                <a:spcPct val="80000"/>
              </a:lnSpc>
            </a:pPr>
            <a:r>
              <a:rPr lang="en-US" sz="1600" dirty="0" smtClean="0"/>
              <a:t>distributor </a:t>
            </a:r>
            <a:r>
              <a:rPr lang="en-US" sz="1600" dirty="0" err="1" smtClean="0"/>
              <a:t>perusahaan</a:t>
            </a:r>
            <a:r>
              <a:rPr lang="en-US" sz="1600" dirty="0" smtClean="0"/>
              <a:t> multilevel marketing </a:t>
            </a:r>
            <a:r>
              <a:rPr lang="en-US" sz="1600" dirty="0" err="1" smtClean="0"/>
              <a:t>atau</a:t>
            </a:r>
            <a:r>
              <a:rPr lang="en-US" sz="1600" dirty="0" smtClean="0"/>
              <a:t> direct selling </a:t>
            </a:r>
            <a:r>
              <a:rPr lang="en-US" sz="1600" dirty="0" err="1" smtClean="0"/>
              <a:t>dan</a:t>
            </a:r>
            <a:r>
              <a:rPr lang="en-US" sz="1600" dirty="0" smtClean="0"/>
              <a:t> </a:t>
            </a:r>
            <a:r>
              <a:rPr lang="en-US" sz="1600" dirty="0" err="1" smtClean="0"/>
              <a:t>kegiatan</a:t>
            </a:r>
            <a:r>
              <a:rPr lang="en-US" sz="1600" dirty="0" smtClean="0"/>
              <a:t> </a:t>
            </a:r>
            <a:r>
              <a:rPr lang="en-US" sz="1600" dirty="0" err="1" smtClean="0"/>
              <a:t>sejenis</a:t>
            </a:r>
            <a:r>
              <a:rPr lang="en-US" sz="1600" dirty="0" smtClean="0"/>
              <a:t> </a:t>
            </a:r>
            <a:r>
              <a:rPr lang="en-US" sz="1600" dirty="0" err="1" smtClean="0"/>
              <a:t>lainnya</a:t>
            </a:r>
            <a:r>
              <a:rPr lang="en-US" sz="1600" dirty="0" smtClean="0"/>
              <a:t>; </a:t>
            </a:r>
          </a:p>
          <a:p>
            <a:pPr eaLnBrk="1" hangingPunct="1">
              <a:lnSpc>
                <a:spcPct val="80000"/>
              </a:lnSpc>
            </a:pPr>
            <a:endParaRPr lang="en-US"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200" b="1" smtClean="0"/>
              <a:t>Penerima Penghasilan yang Dipotong PPh Pasal 21 dan atau PPh Pasal 26</a:t>
            </a:r>
          </a:p>
        </p:txBody>
      </p:sp>
      <p:sp>
        <p:nvSpPr>
          <p:cNvPr id="13315" name="Rectangle 3"/>
          <p:cNvSpPr>
            <a:spLocks noGrp="1" noChangeArrowheads="1"/>
          </p:cNvSpPr>
          <p:nvPr>
            <p:ph idx="1"/>
          </p:nvPr>
        </p:nvSpPr>
        <p:spPr>
          <a:xfrm>
            <a:off x="457200" y="1905000"/>
            <a:ext cx="8229600" cy="3886200"/>
          </a:xfrm>
        </p:spPr>
        <p:txBody>
          <a:bodyPr>
            <a:normAutofit fontScale="92500" lnSpcReduction="20000"/>
          </a:bodyPr>
          <a:lstStyle/>
          <a:p>
            <a:pPr marL="381000" indent="-381000" eaLnBrk="1" hangingPunct="1">
              <a:lnSpc>
                <a:spcPct val="90000"/>
              </a:lnSpc>
              <a:buClr>
                <a:schemeClr val="tx1"/>
              </a:buClr>
              <a:buSzTx/>
              <a:buFont typeface="Wingdings" pitchFamily="2" charset="2"/>
              <a:buAutoNum type="alphaLcPeriod" startAt="4"/>
            </a:pPr>
            <a:r>
              <a:rPr lang="id-ID" sz="2800" dirty="0" smtClean="0"/>
              <a:t>P</a:t>
            </a:r>
            <a:r>
              <a:rPr lang="en-US" sz="2800" dirty="0" err="1" smtClean="0"/>
              <a:t>eserta</a:t>
            </a:r>
            <a:r>
              <a:rPr lang="en-US" sz="2800" dirty="0" smtClean="0"/>
              <a:t> </a:t>
            </a:r>
            <a:r>
              <a:rPr lang="en-US" sz="2800" dirty="0" err="1" smtClean="0"/>
              <a:t>kegiatan</a:t>
            </a:r>
            <a:r>
              <a:rPr lang="en-US" sz="2800" dirty="0" smtClean="0"/>
              <a:t> yang </a:t>
            </a:r>
            <a:r>
              <a:rPr lang="en-US" sz="2800" dirty="0" err="1" smtClean="0"/>
              <a:t>menerima</a:t>
            </a:r>
            <a:r>
              <a:rPr lang="en-US" sz="2800" dirty="0" smtClean="0"/>
              <a:t> </a:t>
            </a:r>
            <a:r>
              <a:rPr lang="en-US" sz="2800" dirty="0" err="1" smtClean="0"/>
              <a:t>atau</a:t>
            </a:r>
            <a:r>
              <a:rPr lang="en-US" sz="2800" dirty="0" smtClean="0"/>
              <a:t> </a:t>
            </a:r>
            <a:r>
              <a:rPr lang="en-US" sz="2800" dirty="0" err="1" smtClean="0"/>
              <a:t>memperoleh</a:t>
            </a:r>
            <a:r>
              <a:rPr lang="en-US" sz="2800" dirty="0" smtClean="0"/>
              <a:t> </a:t>
            </a:r>
            <a:r>
              <a:rPr lang="en-US" sz="2800" dirty="0" err="1" smtClean="0"/>
              <a:t>penghasilan</a:t>
            </a:r>
            <a:r>
              <a:rPr lang="en-US" sz="2800" dirty="0" smtClean="0"/>
              <a:t> </a:t>
            </a:r>
            <a:r>
              <a:rPr lang="en-US" sz="2800" dirty="0" err="1" smtClean="0"/>
              <a:t>sehubungan</a:t>
            </a:r>
            <a:r>
              <a:rPr lang="en-US" sz="2800" dirty="0" smtClean="0"/>
              <a:t> </a:t>
            </a:r>
            <a:r>
              <a:rPr lang="en-US" sz="2800" dirty="0" err="1" smtClean="0"/>
              <a:t>dengan</a:t>
            </a:r>
            <a:r>
              <a:rPr lang="en-US" sz="2800" dirty="0" smtClean="0"/>
              <a:t> </a:t>
            </a:r>
            <a:r>
              <a:rPr lang="en-US" sz="2800" dirty="0" err="1" smtClean="0"/>
              <a:t>keikutsertaannya</a:t>
            </a:r>
            <a:r>
              <a:rPr lang="en-US" sz="2800" dirty="0" smtClean="0"/>
              <a:t> </a:t>
            </a:r>
            <a:r>
              <a:rPr lang="en-US" sz="2800" dirty="0" err="1" smtClean="0"/>
              <a:t>dalam</a:t>
            </a:r>
            <a:r>
              <a:rPr lang="en-US" sz="2800" dirty="0" smtClean="0"/>
              <a:t> </a:t>
            </a:r>
            <a:r>
              <a:rPr lang="en-US" sz="2800" dirty="0" err="1" smtClean="0"/>
              <a:t>suatu</a:t>
            </a:r>
            <a:r>
              <a:rPr lang="en-US" sz="2800" dirty="0" smtClean="0"/>
              <a:t> </a:t>
            </a:r>
            <a:r>
              <a:rPr lang="en-US" sz="2800" dirty="0" err="1" smtClean="0"/>
              <a:t>kegiatan</a:t>
            </a:r>
            <a:r>
              <a:rPr lang="en-US" sz="2800" dirty="0" smtClean="0"/>
              <a:t>, </a:t>
            </a:r>
            <a:r>
              <a:rPr lang="en-US" sz="2800" dirty="0" err="1" smtClean="0"/>
              <a:t>antara</a:t>
            </a:r>
            <a:r>
              <a:rPr lang="en-US" sz="2800" dirty="0" smtClean="0"/>
              <a:t> lain </a:t>
            </a:r>
            <a:r>
              <a:rPr lang="en-US" sz="2800" dirty="0" err="1" smtClean="0"/>
              <a:t>meliputi</a:t>
            </a:r>
            <a:r>
              <a:rPr lang="en-US" sz="2800" dirty="0" smtClean="0"/>
              <a:t> :</a:t>
            </a:r>
          </a:p>
          <a:p>
            <a:pPr marL="800100" lvl="1" indent="-342900" eaLnBrk="1" hangingPunct="1">
              <a:lnSpc>
                <a:spcPct val="90000"/>
              </a:lnSpc>
            </a:pPr>
            <a:r>
              <a:rPr lang="en-US" sz="2400" dirty="0" err="1" smtClean="0"/>
              <a:t>peserta</a:t>
            </a:r>
            <a:r>
              <a:rPr lang="en-US" sz="2400" dirty="0" smtClean="0"/>
              <a:t> </a:t>
            </a:r>
            <a:r>
              <a:rPr lang="en-US" sz="2400" dirty="0" err="1" smtClean="0"/>
              <a:t>perlombaan</a:t>
            </a:r>
            <a:r>
              <a:rPr lang="en-US" sz="2400" dirty="0" smtClean="0"/>
              <a:t> </a:t>
            </a:r>
            <a:r>
              <a:rPr lang="en-US" sz="2400" dirty="0" err="1" smtClean="0"/>
              <a:t>dalam</a:t>
            </a:r>
            <a:r>
              <a:rPr lang="en-US" sz="2400" dirty="0" smtClean="0"/>
              <a:t> </a:t>
            </a:r>
            <a:r>
              <a:rPr lang="en-US" sz="2400" dirty="0" err="1" smtClean="0"/>
              <a:t>segala</a:t>
            </a:r>
            <a:r>
              <a:rPr lang="en-US" sz="2400" dirty="0" smtClean="0"/>
              <a:t> </a:t>
            </a:r>
            <a:r>
              <a:rPr lang="en-US" sz="2400" dirty="0" err="1" smtClean="0"/>
              <a:t>bidang</a:t>
            </a:r>
            <a:r>
              <a:rPr lang="en-US" sz="2400" dirty="0" smtClean="0"/>
              <a:t>, </a:t>
            </a:r>
            <a:r>
              <a:rPr lang="en-US" sz="2400" dirty="0" err="1" smtClean="0"/>
              <a:t>antara</a:t>
            </a:r>
            <a:r>
              <a:rPr lang="en-US" sz="2400" dirty="0" smtClean="0"/>
              <a:t> lain </a:t>
            </a:r>
            <a:r>
              <a:rPr lang="en-US" sz="2400" dirty="0" err="1" smtClean="0"/>
              <a:t>perlombaan</a:t>
            </a:r>
            <a:r>
              <a:rPr lang="en-US" sz="2400" dirty="0" smtClean="0"/>
              <a:t> </a:t>
            </a:r>
            <a:r>
              <a:rPr lang="en-US" sz="2400" dirty="0" err="1" smtClean="0"/>
              <a:t>olahraga</a:t>
            </a:r>
            <a:r>
              <a:rPr lang="en-US" sz="2400" dirty="0" smtClean="0"/>
              <a:t>, </a:t>
            </a:r>
            <a:r>
              <a:rPr lang="en-US" sz="2400" dirty="0" err="1" smtClean="0"/>
              <a:t>seni</a:t>
            </a:r>
            <a:r>
              <a:rPr lang="en-US" sz="2400" dirty="0" smtClean="0"/>
              <a:t>, </a:t>
            </a:r>
            <a:r>
              <a:rPr lang="en-US" sz="2400" dirty="0" err="1" smtClean="0"/>
              <a:t>ketangkasan</a:t>
            </a:r>
            <a:r>
              <a:rPr lang="en-US" sz="2400" dirty="0" smtClean="0"/>
              <a:t>, </a:t>
            </a:r>
            <a:r>
              <a:rPr lang="en-US" sz="2400" dirty="0" err="1" smtClean="0"/>
              <a:t>ilmu</a:t>
            </a:r>
            <a:r>
              <a:rPr lang="en-US" sz="2400" dirty="0" smtClean="0"/>
              <a:t> </a:t>
            </a:r>
            <a:r>
              <a:rPr lang="en-US" sz="2400" dirty="0" err="1" smtClean="0"/>
              <a:t>pengetahuan</a:t>
            </a:r>
            <a:r>
              <a:rPr lang="en-US" sz="2400" dirty="0" smtClean="0"/>
              <a:t>, </a:t>
            </a:r>
            <a:r>
              <a:rPr lang="en-US" sz="2400" dirty="0" err="1" smtClean="0"/>
              <a:t>teknologi</a:t>
            </a:r>
            <a:r>
              <a:rPr lang="en-US" sz="2400" dirty="0" smtClean="0"/>
              <a:t> </a:t>
            </a:r>
            <a:r>
              <a:rPr lang="en-US" sz="2400" dirty="0" err="1" smtClean="0"/>
              <a:t>dan</a:t>
            </a:r>
            <a:r>
              <a:rPr lang="en-US" sz="2400" dirty="0" smtClean="0"/>
              <a:t> </a:t>
            </a:r>
            <a:r>
              <a:rPr lang="en-US" sz="2400" dirty="0" err="1" smtClean="0"/>
              <a:t>perlombaan</a:t>
            </a:r>
            <a:r>
              <a:rPr lang="en-US" sz="2400" dirty="0" smtClean="0"/>
              <a:t> </a:t>
            </a:r>
            <a:r>
              <a:rPr lang="en-US" sz="2400" dirty="0" err="1" smtClean="0"/>
              <a:t>lainnya</a:t>
            </a:r>
            <a:r>
              <a:rPr lang="en-US" sz="2400" dirty="0" smtClean="0"/>
              <a:t>;</a:t>
            </a:r>
          </a:p>
          <a:p>
            <a:pPr marL="800100" lvl="1" indent="-342900" eaLnBrk="1" hangingPunct="1">
              <a:lnSpc>
                <a:spcPct val="90000"/>
              </a:lnSpc>
            </a:pPr>
            <a:r>
              <a:rPr lang="en-US" sz="2400" dirty="0" err="1" smtClean="0"/>
              <a:t>peserta</a:t>
            </a:r>
            <a:r>
              <a:rPr lang="en-US" sz="2400" dirty="0" smtClean="0"/>
              <a:t> </a:t>
            </a:r>
            <a:r>
              <a:rPr lang="en-US" sz="2400" dirty="0" err="1" smtClean="0"/>
              <a:t>rapat</a:t>
            </a:r>
            <a:r>
              <a:rPr lang="en-US" sz="2400" dirty="0" smtClean="0"/>
              <a:t>, </a:t>
            </a:r>
            <a:r>
              <a:rPr lang="en-US" sz="2400" dirty="0" err="1" smtClean="0"/>
              <a:t>konferensi</a:t>
            </a:r>
            <a:r>
              <a:rPr lang="en-US" sz="2400" dirty="0" smtClean="0"/>
              <a:t>, </a:t>
            </a:r>
            <a:r>
              <a:rPr lang="en-US" sz="2400" dirty="0" err="1" smtClean="0"/>
              <a:t>sidang</a:t>
            </a:r>
            <a:r>
              <a:rPr lang="en-US" sz="2400" dirty="0" smtClean="0"/>
              <a:t>, </a:t>
            </a:r>
            <a:r>
              <a:rPr lang="en-US" sz="2400" dirty="0" err="1" smtClean="0"/>
              <a:t>pertemuan</a:t>
            </a:r>
            <a:r>
              <a:rPr lang="en-US" sz="2400" dirty="0" smtClean="0"/>
              <a:t>, </a:t>
            </a:r>
            <a:r>
              <a:rPr lang="en-US" sz="2400" dirty="0" err="1" smtClean="0"/>
              <a:t>atau</a:t>
            </a:r>
            <a:r>
              <a:rPr lang="en-US" sz="2400" dirty="0" smtClean="0"/>
              <a:t> </a:t>
            </a:r>
            <a:r>
              <a:rPr lang="en-US" sz="2400" dirty="0" err="1" smtClean="0"/>
              <a:t>kunjungan</a:t>
            </a:r>
            <a:r>
              <a:rPr lang="en-US" sz="2400" dirty="0" smtClean="0"/>
              <a:t> </a:t>
            </a:r>
            <a:r>
              <a:rPr lang="en-US" sz="2400" dirty="0" err="1" smtClean="0"/>
              <a:t>kerja</a:t>
            </a:r>
            <a:r>
              <a:rPr lang="en-US" sz="2400" dirty="0" smtClean="0"/>
              <a:t>;</a:t>
            </a:r>
          </a:p>
          <a:p>
            <a:pPr marL="800100" lvl="1" indent="-342900" eaLnBrk="1" hangingPunct="1">
              <a:lnSpc>
                <a:spcPct val="90000"/>
              </a:lnSpc>
            </a:pPr>
            <a:r>
              <a:rPr lang="en-US" sz="2400" dirty="0" err="1" smtClean="0"/>
              <a:t>peserta</a:t>
            </a:r>
            <a:r>
              <a:rPr lang="en-US" sz="2400" dirty="0" smtClean="0"/>
              <a:t> </a:t>
            </a:r>
            <a:r>
              <a:rPr lang="en-US" sz="2400" dirty="0" err="1" smtClean="0"/>
              <a:t>atau</a:t>
            </a:r>
            <a:r>
              <a:rPr lang="en-US" sz="2400" dirty="0" smtClean="0"/>
              <a:t> </a:t>
            </a:r>
            <a:r>
              <a:rPr lang="en-US" sz="2400" dirty="0" err="1" smtClean="0"/>
              <a:t>anggota</a:t>
            </a:r>
            <a:r>
              <a:rPr lang="en-US" sz="2400" dirty="0" smtClean="0"/>
              <a:t> </a:t>
            </a:r>
            <a:r>
              <a:rPr lang="en-US" sz="2400" dirty="0" err="1" smtClean="0"/>
              <a:t>dalam</a:t>
            </a:r>
            <a:r>
              <a:rPr lang="en-US" sz="2400" dirty="0" smtClean="0"/>
              <a:t> </a:t>
            </a:r>
            <a:r>
              <a:rPr lang="en-US" sz="2400" dirty="0" err="1" smtClean="0"/>
              <a:t>suatu</a:t>
            </a:r>
            <a:r>
              <a:rPr lang="en-US" sz="2400" dirty="0" smtClean="0"/>
              <a:t> </a:t>
            </a:r>
            <a:r>
              <a:rPr lang="en-US" sz="2400" dirty="0" err="1" smtClean="0"/>
              <a:t>kepanitiaan</a:t>
            </a:r>
            <a:r>
              <a:rPr lang="en-US" sz="2400" dirty="0" smtClean="0"/>
              <a:t> </a:t>
            </a:r>
            <a:r>
              <a:rPr lang="en-US" sz="2400" dirty="0" err="1" smtClean="0"/>
              <a:t>sebagai</a:t>
            </a:r>
            <a:r>
              <a:rPr lang="en-US" sz="2400" dirty="0" smtClean="0"/>
              <a:t> </a:t>
            </a:r>
            <a:r>
              <a:rPr lang="en-US" sz="2400" dirty="0" err="1" smtClean="0"/>
              <a:t>penyelenggara</a:t>
            </a:r>
            <a:r>
              <a:rPr lang="en-US" sz="2400" dirty="0" smtClean="0"/>
              <a:t> </a:t>
            </a:r>
            <a:r>
              <a:rPr lang="en-US" sz="2400" dirty="0" err="1" smtClean="0"/>
              <a:t>kegiatan</a:t>
            </a:r>
            <a:r>
              <a:rPr lang="en-US" sz="2400" dirty="0" smtClean="0"/>
              <a:t> </a:t>
            </a:r>
            <a:r>
              <a:rPr lang="en-US" sz="2400" dirty="0" err="1" smtClean="0"/>
              <a:t>tertentu</a:t>
            </a:r>
            <a:r>
              <a:rPr lang="en-US" sz="2400" dirty="0" smtClean="0"/>
              <a:t>;</a:t>
            </a:r>
          </a:p>
          <a:p>
            <a:pPr marL="800100" lvl="1" indent="-342900" eaLnBrk="1" hangingPunct="1">
              <a:lnSpc>
                <a:spcPct val="90000"/>
              </a:lnSpc>
            </a:pPr>
            <a:r>
              <a:rPr lang="en-US" sz="2400" dirty="0" err="1" smtClean="0"/>
              <a:t>peserta</a:t>
            </a:r>
            <a:r>
              <a:rPr lang="en-US" sz="2400" dirty="0" smtClean="0"/>
              <a:t> </a:t>
            </a:r>
            <a:r>
              <a:rPr lang="en-US" sz="2400" dirty="0" err="1" smtClean="0"/>
              <a:t>pendidikan</a:t>
            </a:r>
            <a:r>
              <a:rPr lang="en-US" sz="2400" dirty="0" smtClean="0"/>
              <a:t>, </a:t>
            </a:r>
            <a:r>
              <a:rPr lang="en-US" sz="2400" dirty="0" err="1" smtClean="0"/>
              <a:t>pelatihan</a:t>
            </a:r>
            <a:r>
              <a:rPr lang="en-US" sz="2400" dirty="0" smtClean="0"/>
              <a:t>, </a:t>
            </a:r>
            <a:r>
              <a:rPr lang="en-US" sz="2400" dirty="0" err="1" smtClean="0"/>
              <a:t>dan</a:t>
            </a:r>
            <a:r>
              <a:rPr lang="en-US" sz="2400" dirty="0" smtClean="0"/>
              <a:t> </a:t>
            </a:r>
            <a:r>
              <a:rPr lang="en-US" sz="2400" dirty="0" err="1" smtClean="0"/>
              <a:t>magang</a:t>
            </a:r>
            <a:r>
              <a:rPr lang="en-US" sz="2400" dirty="0" smtClean="0"/>
              <a:t>;</a:t>
            </a:r>
          </a:p>
          <a:p>
            <a:pPr marL="800100" lvl="1" indent="-342900" eaLnBrk="1" hangingPunct="1">
              <a:lnSpc>
                <a:spcPct val="90000"/>
              </a:lnSpc>
            </a:pPr>
            <a:r>
              <a:rPr lang="en-US" sz="2400" dirty="0" err="1" smtClean="0"/>
              <a:t>peserta</a:t>
            </a:r>
            <a:r>
              <a:rPr lang="en-US" sz="2400" dirty="0" smtClean="0"/>
              <a:t> </a:t>
            </a:r>
            <a:r>
              <a:rPr lang="en-US" sz="2400" dirty="0" err="1" smtClean="0"/>
              <a:t>kegiatan</a:t>
            </a:r>
            <a:r>
              <a:rPr lang="en-US" sz="2400" dirty="0" smtClean="0"/>
              <a:t> </a:t>
            </a:r>
            <a:r>
              <a:rPr lang="en-US" sz="2400" dirty="0" err="1" smtClean="0"/>
              <a:t>lainnya</a:t>
            </a:r>
            <a:r>
              <a:rPr lang="en-US" sz="2400" dirty="0" smtClean="0"/>
              <a:t>. </a:t>
            </a:r>
          </a:p>
          <a:p>
            <a:pPr marL="381000" indent="-381000" eaLnBrk="1" hangingPunct="1">
              <a:lnSpc>
                <a:spcPct val="90000"/>
              </a:lnSpc>
            </a:pPr>
            <a:endParaRPr lang="en-US" sz="2800" dirty="0" smtClean="0"/>
          </a:p>
          <a:p>
            <a:pPr marL="381000" indent="-381000"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sz="2800" smtClean="0"/>
              <a:t>Tidak termasuk dalam pengertian Penerima Penghasilan yang Dipotong PPh Pasal 21 dan/atau PPh Pasal 26</a:t>
            </a:r>
          </a:p>
        </p:txBody>
      </p:sp>
      <p:sp>
        <p:nvSpPr>
          <p:cNvPr id="14339" name="Rectangle 3"/>
          <p:cNvSpPr>
            <a:spLocks noGrp="1" noChangeArrowheads="1"/>
          </p:cNvSpPr>
          <p:nvPr>
            <p:ph idx="1"/>
          </p:nvPr>
        </p:nvSpPr>
        <p:spPr/>
        <p:txBody>
          <a:bodyPr>
            <a:normAutofit lnSpcReduction="10000"/>
          </a:bodyPr>
          <a:lstStyle/>
          <a:p>
            <a:pPr eaLnBrk="1" hangingPunct="1">
              <a:lnSpc>
                <a:spcPct val="80000"/>
              </a:lnSpc>
            </a:pPr>
            <a:r>
              <a:rPr lang="en-US" sz="2400" smtClean="0"/>
              <a:t>Pejabat perwakilan diplomatik dan konsulat atau pejabat lain dari negara asing, dan orang-orang yang diperbantukan kepada mereka yang bekerja pada dan bertempat tinggal bersama mereka, dengan syarat bukan warga negara Indonesia dan di Indonesia tidak menerima atau memperoleh penghasilan lain di luar jabatan atau pekerjaannya tersebut, serta Negara yang bersangkutan memberikan 	perlakuan timbal balik;</a:t>
            </a:r>
          </a:p>
          <a:p>
            <a:pPr eaLnBrk="1" hangingPunct="1">
              <a:lnSpc>
                <a:spcPct val="80000"/>
              </a:lnSpc>
            </a:pPr>
            <a:r>
              <a:rPr lang="en-US" sz="2400" smtClean="0"/>
              <a:t>Pejabat perwakilan organisasi internasional sebagaimana dimaksud dalam Pasal 3 ayat (1) huruf c Undang-Undang Pajak Penghasilan, yang telah ditetapkan oleh Menteri Keuangan, dengan syarat bukan warga Negara Indonesia dan tidak menjalankan usaha atau kegiatan atau pekerjaan lain untuk memperoleh penghasilan dari Indonesia. </a:t>
            </a:r>
          </a:p>
          <a:p>
            <a:pPr eaLnBrk="1" hangingPunct="1">
              <a:lnSpc>
                <a:spcPct val="80000"/>
              </a:lnSpc>
            </a:pPr>
            <a:endParaRPr lang="en-US" sz="24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sz="4000" smtClean="0"/>
              <a:t>Penghasilan yang dipotong PPh Pasal 21 dan/atau PPh Pasal 26</a:t>
            </a:r>
          </a:p>
        </p:txBody>
      </p:sp>
      <p:sp>
        <p:nvSpPr>
          <p:cNvPr id="15363" name="Rectangle 3"/>
          <p:cNvSpPr>
            <a:spLocks noGrp="1" noChangeArrowheads="1"/>
          </p:cNvSpPr>
          <p:nvPr>
            <p:ph idx="1"/>
          </p:nvPr>
        </p:nvSpPr>
        <p:spPr>
          <a:xfrm>
            <a:off x="457200" y="1828800"/>
            <a:ext cx="8229600" cy="3886200"/>
          </a:xfrm>
        </p:spPr>
        <p:txBody>
          <a:bodyPr>
            <a:normAutofit fontScale="92500" lnSpcReduction="20000"/>
          </a:bodyPr>
          <a:lstStyle/>
          <a:p>
            <a:pPr eaLnBrk="1" hangingPunct="1">
              <a:lnSpc>
                <a:spcPct val="80000"/>
              </a:lnSpc>
              <a:buClr>
                <a:schemeClr val="tx1"/>
              </a:buClr>
              <a:buSzTx/>
              <a:buFont typeface="Wingdings" pitchFamily="2" charset="2"/>
              <a:buAutoNum type="alphaLcPeriod"/>
            </a:pPr>
            <a:r>
              <a:rPr lang="id-ID" sz="2000" dirty="0" smtClean="0"/>
              <a:t>P</a:t>
            </a:r>
            <a:r>
              <a:rPr lang="en-US" sz="2000" dirty="0" err="1" smtClean="0"/>
              <a:t>enghasilan</a:t>
            </a:r>
            <a:r>
              <a:rPr lang="en-US" sz="2000" dirty="0" smtClean="0"/>
              <a:t> </a:t>
            </a:r>
            <a:r>
              <a:rPr lang="en-US" sz="2000" dirty="0" smtClean="0"/>
              <a:t>yang </a:t>
            </a:r>
            <a:r>
              <a:rPr lang="en-US" sz="2000" dirty="0" err="1" smtClean="0"/>
              <a:t>diterima</a:t>
            </a:r>
            <a:r>
              <a:rPr lang="en-US" sz="2000" dirty="0" smtClean="0"/>
              <a:t> </a:t>
            </a:r>
            <a:r>
              <a:rPr lang="en-US" sz="2000" dirty="0" err="1" smtClean="0"/>
              <a:t>atau</a:t>
            </a:r>
            <a:r>
              <a:rPr lang="en-US" sz="2000" dirty="0" smtClean="0"/>
              <a:t> </a:t>
            </a:r>
            <a:r>
              <a:rPr lang="en-US" sz="2000" dirty="0" err="1" smtClean="0"/>
              <a:t>diperoleh</a:t>
            </a:r>
            <a:r>
              <a:rPr lang="en-US" sz="2000" dirty="0" smtClean="0"/>
              <a:t> </a:t>
            </a:r>
            <a:r>
              <a:rPr lang="en-US" sz="2000" dirty="0" err="1" smtClean="0"/>
              <a:t>Pegawai</a:t>
            </a:r>
            <a:r>
              <a:rPr lang="en-US" sz="2000" dirty="0" smtClean="0"/>
              <a:t> </a:t>
            </a:r>
            <a:r>
              <a:rPr lang="en-US" sz="2000" dirty="0" err="1" smtClean="0"/>
              <a:t>tetap</a:t>
            </a:r>
            <a:r>
              <a:rPr lang="en-US" sz="2000" dirty="0" smtClean="0"/>
              <a:t>, </a:t>
            </a:r>
            <a:r>
              <a:rPr lang="en-US" sz="2000" dirty="0" err="1" smtClean="0"/>
              <a:t>baik</a:t>
            </a:r>
            <a:r>
              <a:rPr lang="en-US" sz="2000" dirty="0" smtClean="0"/>
              <a:t> </a:t>
            </a:r>
            <a:r>
              <a:rPr lang="en-US" sz="2000" dirty="0" err="1" smtClean="0"/>
              <a:t>berupa</a:t>
            </a:r>
            <a:r>
              <a:rPr lang="en-US" sz="2000" dirty="0" smtClean="0"/>
              <a:t> </a:t>
            </a:r>
            <a:r>
              <a:rPr lang="en-US" sz="2000" dirty="0" err="1" smtClean="0"/>
              <a:t>penghasilan</a:t>
            </a:r>
            <a:r>
              <a:rPr lang="en-US" sz="2000" dirty="0" smtClean="0"/>
              <a:t> yang </a:t>
            </a:r>
            <a:r>
              <a:rPr lang="en-US" sz="2000" dirty="0" err="1" smtClean="0"/>
              <a:t>bersifat</a:t>
            </a:r>
            <a:r>
              <a:rPr lang="en-US" sz="2000" dirty="0" smtClean="0"/>
              <a:t> </a:t>
            </a:r>
            <a:r>
              <a:rPr lang="en-US" sz="2000" dirty="0" err="1" smtClean="0"/>
              <a:t>teratur</a:t>
            </a:r>
            <a:r>
              <a:rPr lang="en-US" sz="2000" dirty="0" smtClean="0"/>
              <a:t> </a:t>
            </a:r>
            <a:r>
              <a:rPr lang="en-US" sz="2000" dirty="0" err="1" smtClean="0"/>
              <a:t>maupun</a:t>
            </a:r>
            <a:r>
              <a:rPr lang="en-US" sz="2000" dirty="0" smtClean="0"/>
              <a:t> </a:t>
            </a:r>
            <a:r>
              <a:rPr lang="en-US" sz="2000" dirty="0" err="1" smtClean="0"/>
              <a:t>tidak</a:t>
            </a:r>
            <a:r>
              <a:rPr lang="en-US" sz="2000" dirty="0" smtClean="0"/>
              <a:t> </a:t>
            </a:r>
            <a:r>
              <a:rPr lang="en-US" sz="2000" dirty="0" err="1" smtClean="0"/>
              <a:t>teratur</a:t>
            </a:r>
            <a:r>
              <a:rPr lang="en-US" sz="2000" dirty="0" smtClean="0"/>
              <a:t>;</a:t>
            </a:r>
          </a:p>
          <a:p>
            <a:pPr eaLnBrk="1" hangingPunct="1">
              <a:lnSpc>
                <a:spcPct val="80000"/>
              </a:lnSpc>
              <a:buClr>
                <a:schemeClr val="tx1"/>
              </a:buClr>
              <a:buSzTx/>
              <a:buFont typeface="Wingdings" pitchFamily="2" charset="2"/>
              <a:buAutoNum type="alphaLcPeriod"/>
            </a:pPr>
            <a:r>
              <a:rPr lang="id-ID" sz="2000" dirty="0" err="1" smtClean="0"/>
              <a:t>P</a:t>
            </a:r>
            <a:r>
              <a:rPr lang="en-US" sz="2000" dirty="0" err="1" smtClean="0"/>
              <a:t>enghasilan</a:t>
            </a:r>
            <a:r>
              <a:rPr lang="en-US" sz="2000" dirty="0" smtClean="0"/>
              <a:t> </a:t>
            </a:r>
            <a:r>
              <a:rPr lang="en-US" sz="2000" dirty="0" smtClean="0"/>
              <a:t>yang </a:t>
            </a:r>
            <a:r>
              <a:rPr lang="en-US" sz="2000" dirty="0" err="1" smtClean="0"/>
              <a:t>diterima</a:t>
            </a:r>
            <a:r>
              <a:rPr lang="en-US" sz="2000" dirty="0" smtClean="0"/>
              <a:t> </a:t>
            </a:r>
            <a:r>
              <a:rPr lang="en-US" sz="2000" dirty="0" err="1" smtClean="0"/>
              <a:t>atau</a:t>
            </a:r>
            <a:r>
              <a:rPr lang="en-US" sz="2000" dirty="0" smtClean="0"/>
              <a:t> </a:t>
            </a:r>
            <a:r>
              <a:rPr lang="en-US" sz="2000" dirty="0" err="1" smtClean="0"/>
              <a:t>diperoleh</a:t>
            </a:r>
            <a:r>
              <a:rPr lang="en-US" sz="2000" dirty="0" smtClean="0"/>
              <a:t> </a:t>
            </a:r>
            <a:r>
              <a:rPr lang="en-US" sz="2000" dirty="0" err="1" smtClean="0"/>
              <a:t>Penerima</a:t>
            </a:r>
            <a:r>
              <a:rPr lang="en-US" sz="2000" dirty="0" smtClean="0"/>
              <a:t> </a:t>
            </a:r>
            <a:r>
              <a:rPr lang="en-US" sz="2000" dirty="0" err="1" smtClean="0"/>
              <a:t>pensiun</a:t>
            </a:r>
            <a:r>
              <a:rPr lang="en-US" sz="2000" dirty="0" smtClean="0"/>
              <a:t> </a:t>
            </a:r>
            <a:r>
              <a:rPr lang="en-US" sz="2000" dirty="0" err="1" smtClean="0"/>
              <a:t>secara</a:t>
            </a:r>
            <a:r>
              <a:rPr lang="en-US" sz="2000" dirty="0" smtClean="0"/>
              <a:t> </a:t>
            </a:r>
            <a:r>
              <a:rPr lang="en-US" sz="2000" dirty="0" err="1" smtClean="0"/>
              <a:t>teratur</a:t>
            </a:r>
            <a:r>
              <a:rPr lang="en-US" sz="2000" dirty="0" smtClean="0"/>
              <a:t> </a:t>
            </a:r>
            <a:r>
              <a:rPr lang="en-US" sz="2000" dirty="0" err="1" smtClean="0"/>
              <a:t>berupa</a:t>
            </a:r>
            <a:r>
              <a:rPr lang="en-US" sz="2000" dirty="0" smtClean="0"/>
              <a:t> </a:t>
            </a:r>
            <a:r>
              <a:rPr lang="en-US" sz="2000" dirty="0" err="1" smtClean="0"/>
              <a:t>uang</a:t>
            </a:r>
            <a:r>
              <a:rPr lang="en-US" sz="2000" dirty="0" smtClean="0"/>
              <a:t> </a:t>
            </a:r>
            <a:r>
              <a:rPr lang="en-US" sz="2000" dirty="0" err="1" smtClean="0"/>
              <a:t>pensiun</a:t>
            </a:r>
            <a:r>
              <a:rPr lang="en-US" sz="2000" dirty="0" smtClean="0"/>
              <a:t> </a:t>
            </a:r>
            <a:r>
              <a:rPr lang="en-US" sz="2000" dirty="0" err="1" smtClean="0"/>
              <a:t>atau</a:t>
            </a:r>
            <a:r>
              <a:rPr lang="en-US" sz="2000" dirty="0" smtClean="0"/>
              <a:t> </a:t>
            </a:r>
            <a:r>
              <a:rPr lang="en-US" sz="2000" dirty="0" err="1" smtClean="0"/>
              <a:t>penghasilan</a:t>
            </a:r>
            <a:r>
              <a:rPr lang="en-US" sz="2000" dirty="0" smtClean="0"/>
              <a:t> </a:t>
            </a:r>
            <a:r>
              <a:rPr lang="en-US" sz="2000" dirty="0" err="1" smtClean="0"/>
              <a:t>sejenisnya</a:t>
            </a:r>
            <a:r>
              <a:rPr lang="en-US" sz="2000" dirty="0" smtClean="0"/>
              <a:t>;</a:t>
            </a:r>
          </a:p>
          <a:p>
            <a:pPr eaLnBrk="1" hangingPunct="1">
              <a:lnSpc>
                <a:spcPct val="80000"/>
              </a:lnSpc>
              <a:buClr>
                <a:schemeClr val="tx1"/>
              </a:buClr>
              <a:buSzTx/>
              <a:buFont typeface="Wingdings" pitchFamily="2" charset="2"/>
              <a:buAutoNum type="alphaLcPeriod"/>
            </a:pPr>
            <a:r>
              <a:rPr lang="id-ID" sz="2000" dirty="0" err="1" smtClean="0"/>
              <a:t>P</a:t>
            </a:r>
            <a:r>
              <a:rPr lang="en-US" sz="2000" dirty="0" err="1" smtClean="0"/>
              <a:t>enghasilan</a:t>
            </a:r>
            <a:r>
              <a:rPr lang="en-US" sz="2000" dirty="0" smtClean="0"/>
              <a:t> </a:t>
            </a:r>
            <a:r>
              <a:rPr lang="en-US" sz="2000" dirty="0" err="1" smtClean="0"/>
              <a:t>sehubungan</a:t>
            </a:r>
            <a:r>
              <a:rPr lang="en-US" sz="2000" dirty="0" smtClean="0"/>
              <a:t> </a:t>
            </a:r>
            <a:r>
              <a:rPr lang="en-US" sz="2000" dirty="0" err="1" smtClean="0"/>
              <a:t>dengan</a:t>
            </a:r>
            <a:r>
              <a:rPr lang="en-US" sz="2000" dirty="0" smtClean="0"/>
              <a:t> </a:t>
            </a:r>
            <a:r>
              <a:rPr lang="en-US" sz="2000" dirty="0" err="1" smtClean="0"/>
              <a:t>pemutusan</a:t>
            </a:r>
            <a:r>
              <a:rPr lang="en-US" sz="2000" dirty="0" smtClean="0"/>
              <a:t> </a:t>
            </a:r>
            <a:r>
              <a:rPr lang="en-US" sz="2000" dirty="0" err="1" smtClean="0"/>
              <a:t>hubungan</a:t>
            </a:r>
            <a:r>
              <a:rPr lang="en-US" sz="2000" dirty="0" smtClean="0"/>
              <a:t> </a:t>
            </a:r>
            <a:r>
              <a:rPr lang="en-US" sz="2000" dirty="0" err="1" smtClean="0"/>
              <a:t>kerja</a:t>
            </a:r>
            <a:r>
              <a:rPr lang="en-US" sz="2000" dirty="0" smtClean="0"/>
              <a:t> </a:t>
            </a:r>
            <a:r>
              <a:rPr lang="en-US" sz="2000" dirty="0" err="1" smtClean="0"/>
              <a:t>dan</a:t>
            </a:r>
            <a:r>
              <a:rPr lang="en-US" sz="2000" dirty="0" smtClean="0"/>
              <a:t> </a:t>
            </a:r>
            <a:r>
              <a:rPr lang="en-US" sz="2000" dirty="0" err="1" smtClean="0"/>
              <a:t>penghasilan</a:t>
            </a:r>
            <a:r>
              <a:rPr lang="en-US" sz="2000" dirty="0" smtClean="0"/>
              <a:t> </a:t>
            </a:r>
            <a:r>
              <a:rPr lang="en-US" sz="2000" dirty="0" err="1" smtClean="0"/>
              <a:t>sehubungan</a:t>
            </a:r>
            <a:r>
              <a:rPr lang="en-US" sz="2000" dirty="0" smtClean="0"/>
              <a:t> </a:t>
            </a:r>
            <a:r>
              <a:rPr lang="en-US" sz="2000" dirty="0" err="1" smtClean="0"/>
              <a:t>dengan</a:t>
            </a:r>
            <a:r>
              <a:rPr lang="en-US" sz="2000" dirty="0" smtClean="0"/>
              <a:t> </a:t>
            </a:r>
            <a:r>
              <a:rPr lang="en-US" sz="2000" dirty="0" err="1" smtClean="0"/>
              <a:t>pensiun</a:t>
            </a:r>
            <a:r>
              <a:rPr lang="en-US" sz="2000" dirty="0" smtClean="0"/>
              <a:t> yang </a:t>
            </a:r>
            <a:r>
              <a:rPr lang="en-US" sz="2000" dirty="0" err="1" smtClean="0"/>
              <a:t>diterima</a:t>
            </a:r>
            <a:r>
              <a:rPr lang="en-US" sz="2000" dirty="0" smtClean="0"/>
              <a:t> </a:t>
            </a:r>
            <a:r>
              <a:rPr lang="en-US" sz="2000" dirty="0" err="1" smtClean="0"/>
              <a:t>secara</a:t>
            </a:r>
            <a:r>
              <a:rPr lang="en-US" sz="2000" dirty="0" smtClean="0"/>
              <a:t> </a:t>
            </a:r>
            <a:r>
              <a:rPr lang="en-US" sz="2000" dirty="0" err="1" smtClean="0"/>
              <a:t>sekaligus</a:t>
            </a:r>
            <a:r>
              <a:rPr lang="en-US" sz="2000" dirty="0" smtClean="0"/>
              <a:t> </a:t>
            </a:r>
            <a:r>
              <a:rPr lang="en-US" sz="2000" dirty="0" err="1" smtClean="0"/>
              <a:t>berupa</a:t>
            </a:r>
            <a:r>
              <a:rPr lang="en-US" sz="2000" dirty="0" smtClean="0"/>
              <a:t> </a:t>
            </a:r>
            <a:r>
              <a:rPr lang="en-US" sz="2000" dirty="0" err="1" smtClean="0"/>
              <a:t>uang</a:t>
            </a:r>
            <a:r>
              <a:rPr lang="en-US" sz="2000" dirty="0" smtClean="0"/>
              <a:t> </a:t>
            </a:r>
            <a:r>
              <a:rPr lang="en-US" sz="2000" dirty="0" err="1" smtClean="0"/>
              <a:t>pesangon</a:t>
            </a:r>
            <a:r>
              <a:rPr lang="en-US" sz="2000" dirty="0" smtClean="0"/>
              <a:t>, </a:t>
            </a:r>
            <a:r>
              <a:rPr lang="en-US" sz="2000" dirty="0" err="1" smtClean="0"/>
              <a:t>uang</a:t>
            </a:r>
            <a:r>
              <a:rPr lang="en-US" sz="2000" dirty="0" smtClean="0"/>
              <a:t> </a:t>
            </a:r>
            <a:r>
              <a:rPr lang="en-US" sz="2000" dirty="0" err="1" smtClean="0"/>
              <a:t>manfaat</a:t>
            </a:r>
            <a:r>
              <a:rPr lang="en-US" sz="2000" dirty="0" smtClean="0"/>
              <a:t> </a:t>
            </a:r>
            <a:r>
              <a:rPr lang="en-US" sz="2000" dirty="0" err="1" smtClean="0"/>
              <a:t>pensiun</a:t>
            </a:r>
            <a:r>
              <a:rPr lang="en-US" sz="2000" dirty="0" smtClean="0"/>
              <a:t>, </a:t>
            </a:r>
            <a:r>
              <a:rPr lang="en-US" sz="2000" dirty="0" err="1" smtClean="0"/>
              <a:t>tunjangan</a:t>
            </a:r>
            <a:r>
              <a:rPr lang="en-US" sz="2000" dirty="0" smtClean="0"/>
              <a:t> </a:t>
            </a:r>
            <a:r>
              <a:rPr lang="en-US" sz="2000" dirty="0" err="1" smtClean="0"/>
              <a:t>hari</a:t>
            </a:r>
            <a:r>
              <a:rPr lang="en-US" sz="2000" dirty="0" smtClean="0"/>
              <a:t> </a:t>
            </a:r>
            <a:r>
              <a:rPr lang="en-US" sz="2000" dirty="0" err="1" smtClean="0"/>
              <a:t>tua</a:t>
            </a:r>
            <a:r>
              <a:rPr lang="en-US" sz="2000" dirty="0" smtClean="0"/>
              <a:t> </a:t>
            </a:r>
            <a:r>
              <a:rPr lang="en-US" sz="2000" dirty="0" err="1" smtClean="0"/>
              <a:t>atau</a:t>
            </a:r>
            <a:r>
              <a:rPr lang="en-US" sz="2000" dirty="0" smtClean="0"/>
              <a:t> </a:t>
            </a:r>
            <a:r>
              <a:rPr lang="en-US" sz="2000" dirty="0" err="1" smtClean="0"/>
              <a:t>jaminan</a:t>
            </a:r>
            <a:r>
              <a:rPr lang="en-US" sz="2000" dirty="0" smtClean="0"/>
              <a:t> </a:t>
            </a:r>
            <a:r>
              <a:rPr lang="en-US" sz="2000" dirty="0" err="1" smtClean="0"/>
              <a:t>hari</a:t>
            </a:r>
            <a:r>
              <a:rPr lang="en-US" sz="2000" dirty="0" smtClean="0"/>
              <a:t> </a:t>
            </a:r>
            <a:r>
              <a:rPr lang="en-US" sz="2000" dirty="0" err="1" smtClean="0"/>
              <a:t>tua</a:t>
            </a:r>
            <a:r>
              <a:rPr lang="en-US" sz="2000" dirty="0" smtClean="0"/>
              <a:t>, </a:t>
            </a:r>
            <a:r>
              <a:rPr lang="en-US" sz="2000" dirty="0" err="1" smtClean="0"/>
              <a:t>dan</a:t>
            </a:r>
            <a:r>
              <a:rPr lang="en-US" sz="2000" dirty="0" smtClean="0"/>
              <a:t> </a:t>
            </a:r>
            <a:r>
              <a:rPr lang="en-US" sz="2000" dirty="0" err="1" smtClean="0"/>
              <a:t>pembayaran</a:t>
            </a:r>
            <a:r>
              <a:rPr lang="en-US" sz="2000" dirty="0" smtClean="0"/>
              <a:t> lain </a:t>
            </a:r>
            <a:r>
              <a:rPr lang="en-US" sz="2000" dirty="0" err="1" smtClean="0"/>
              <a:t>sejenis</a:t>
            </a:r>
            <a:r>
              <a:rPr lang="en-US" sz="2000" dirty="0" smtClean="0"/>
              <a:t>;</a:t>
            </a:r>
          </a:p>
          <a:p>
            <a:pPr eaLnBrk="1" hangingPunct="1">
              <a:lnSpc>
                <a:spcPct val="80000"/>
              </a:lnSpc>
              <a:buClr>
                <a:schemeClr val="tx1"/>
              </a:buClr>
              <a:buSzTx/>
              <a:buFont typeface="Wingdings" pitchFamily="2" charset="2"/>
              <a:buAutoNum type="alphaLcPeriod"/>
            </a:pPr>
            <a:r>
              <a:rPr lang="id-ID" sz="2000" dirty="0" err="1" smtClean="0"/>
              <a:t>P</a:t>
            </a:r>
            <a:r>
              <a:rPr lang="en-US" sz="2000" dirty="0" err="1" smtClean="0"/>
              <a:t>enghasilan</a:t>
            </a:r>
            <a:r>
              <a:rPr lang="en-US" sz="2000" dirty="0" smtClean="0"/>
              <a:t> </a:t>
            </a:r>
            <a:r>
              <a:rPr lang="en-US" sz="2000" dirty="0" err="1" smtClean="0"/>
              <a:t>pegawai</a:t>
            </a:r>
            <a:r>
              <a:rPr lang="en-US" sz="2000" dirty="0" smtClean="0"/>
              <a:t> </a:t>
            </a:r>
            <a:r>
              <a:rPr lang="en-US" sz="2000" dirty="0" err="1" smtClean="0"/>
              <a:t>tidak</a:t>
            </a:r>
            <a:r>
              <a:rPr lang="en-US" sz="2000" dirty="0" smtClean="0"/>
              <a:t> </a:t>
            </a:r>
            <a:r>
              <a:rPr lang="en-US" sz="2000" dirty="0" err="1" smtClean="0"/>
              <a:t>tetap</a:t>
            </a:r>
            <a:r>
              <a:rPr lang="en-US" sz="2000" dirty="0" smtClean="0"/>
              <a:t> </a:t>
            </a:r>
            <a:r>
              <a:rPr lang="en-US" sz="2000" dirty="0" err="1" smtClean="0"/>
              <a:t>atau</a:t>
            </a:r>
            <a:r>
              <a:rPr lang="en-US" sz="2000" dirty="0" smtClean="0"/>
              <a:t> </a:t>
            </a:r>
            <a:r>
              <a:rPr lang="en-US" sz="2000" dirty="0" err="1" smtClean="0"/>
              <a:t>tenaga</a:t>
            </a:r>
            <a:r>
              <a:rPr lang="en-US" sz="2000" dirty="0" smtClean="0"/>
              <a:t> </a:t>
            </a:r>
            <a:r>
              <a:rPr lang="en-US" sz="2000" dirty="0" err="1" smtClean="0"/>
              <a:t>kerja</a:t>
            </a:r>
            <a:r>
              <a:rPr lang="en-US" sz="2000" dirty="0" smtClean="0"/>
              <a:t> </a:t>
            </a:r>
            <a:r>
              <a:rPr lang="en-US" sz="2000" dirty="0" err="1" smtClean="0"/>
              <a:t>lepas</a:t>
            </a:r>
            <a:r>
              <a:rPr lang="en-US" sz="2000" dirty="0" smtClean="0"/>
              <a:t>, </a:t>
            </a:r>
            <a:r>
              <a:rPr lang="en-US" sz="2000" dirty="0" err="1" smtClean="0"/>
              <a:t>berupa</a:t>
            </a:r>
            <a:r>
              <a:rPr lang="en-US" sz="2000" dirty="0" smtClean="0"/>
              <a:t> </a:t>
            </a:r>
            <a:r>
              <a:rPr lang="en-US" sz="2000" dirty="0" err="1" smtClean="0"/>
              <a:t>upah</a:t>
            </a:r>
            <a:r>
              <a:rPr lang="en-US" sz="2000" dirty="0" smtClean="0"/>
              <a:t> </a:t>
            </a:r>
            <a:r>
              <a:rPr lang="en-US" sz="2000" dirty="0" err="1" smtClean="0"/>
              <a:t>harian</a:t>
            </a:r>
            <a:r>
              <a:rPr lang="en-US" sz="2000" dirty="0" smtClean="0"/>
              <a:t>, </a:t>
            </a:r>
            <a:r>
              <a:rPr lang="en-US" sz="2000" dirty="0" err="1" smtClean="0"/>
              <a:t>upah</a:t>
            </a:r>
            <a:r>
              <a:rPr lang="en-US" sz="2000" dirty="0" smtClean="0"/>
              <a:t> </a:t>
            </a:r>
            <a:r>
              <a:rPr lang="en-US" sz="2000" dirty="0" err="1" smtClean="0"/>
              <a:t>mingguan</a:t>
            </a:r>
            <a:r>
              <a:rPr lang="en-US" sz="2000" dirty="0" smtClean="0"/>
              <a:t>, </a:t>
            </a:r>
            <a:r>
              <a:rPr lang="en-US" sz="2000" dirty="0" err="1" smtClean="0"/>
              <a:t>upah</a:t>
            </a:r>
            <a:r>
              <a:rPr lang="en-US" sz="2000" dirty="0" smtClean="0"/>
              <a:t> </a:t>
            </a:r>
            <a:r>
              <a:rPr lang="en-US" sz="2000" dirty="0" err="1" smtClean="0"/>
              <a:t>satuan</a:t>
            </a:r>
            <a:r>
              <a:rPr lang="en-US" sz="2000" dirty="0" smtClean="0"/>
              <a:t>, </a:t>
            </a:r>
            <a:r>
              <a:rPr lang="en-US" sz="2000" dirty="0" err="1" smtClean="0"/>
              <a:t>upah</a:t>
            </a:r>
            <a:r>
              <a:rPr lang="en-US" sz="2000" dirty="0" smtClean="0"/>
              <a:t> </a:t>
            </a:r>
            <a:r>
              <a:rPr lang="en-US" sz="2000" dirty="0" err="1" smtClean="0"/>
              <a:t>borongan</a:t>
            </a:r>
            <a:r>
              <a:rPr lang="en-US" sz="2000" dirty="0" smtClean="0"/>
              <a:t> </a:t>
            </a:r>
            <a:r>
              <a:rPr lang="en-US" sz="2000" dirty="0" err="1" smtClean="0"/>
              <a:t>atau</a:t>
            </a:r>
            <a:r>
              <a:rPr lang="en-US" sz="2000" dirty="0" smtClean="0"/>
              <a:t> </a:t>
            </a:r>
            <a:r>
              <a:rPr lang="en-US" sz="2000" dirty="0" err="1" smtClean="0"/>
              <a:t>upah</a:t>
            </a:r>
            <a:r>
              <a:rPr lang="en-US" sz="2000" dirty="0" smtClean="0"/>
              <a:t> yang </a:t>
            </a:r>
            <a:r>
              <a:rPr lang="en-US" sz="2000" dirty="0" err="1" smtClean="0"/>
              <a:t>dibayarkan</a:t>
            </a:r>
            <a:r>
              <a:rPr lang="en-US" sz="2000" dirty="0" smtClean="0"/>
              <a:t> </a:t>
            </a:r>
            <a:r>
              <a:rPr lang="en-US" sz="2000" dirty="0" err="1" smtClean="0"/>
              <a:t>secara</a:t>
            </a:r>
            <a:r>
              <a:rPr lang="en-US" sz="2000" dirty="0" smtClean="0"/>
              <a:t> </a:t>
            </a:r>
            <a:r>
              <a:rPr lang="en-US" sz="2000" dirty="0" err="1" smtClean="0"/>
              <a:t>bulanan</a:t>
            </a:r>
            <a:r>
              <a:rPr lang="en-US" sz="2000" dirty="0" smtClean="0"/>
              <a:t>;</a:t>
            </a:r>
          </a:p>
          <a:p>
            <a:pPr eaLnBrk="1" hangingPunct="1">
              <a:lnSpc>
                <a:spcPct val="80000"/>
              </a:lnSpc>
              <a:buClr>
                <a:schemeClr val="tx1"/>
              </a:buClr>
              <a:buSzTx/>
              <a:buFont typeface="Wingdings" pitchFamily="2" charset="2"/>
              <a:buAutoNum type="alphaLcPeriod"/>
            </a:pPr>
            <a:r>
              <a:rPr lang="id-ID" sz="2000" dirty="0" err="1" smtClean="0"/>
              <a:t>I</a:t>
            </a:r>
            <a:r>
              <a:rPr lang="en-US" sz="2000" dirty="0" err="1" smtClean="0"/>
              <a:t>mbalan</a:t>
            </a:r>
            <a:r>
              <a:rPr lang="en-US" sz="2000" dirty="0" smtClean="0"/>
              <a:t> </a:t>
            </a:r>
            <a:r>
              <a:rPr lang="en-US" sz="2000" dirty="0" err="1" smtClean="0"/>
              <a:t>kepada</a:t>
            </a:r>
            <a:r>
              <a:rPr lang="en-US" sz="2000" dirty="0" smtClean="0"/>
              <a:t> </a:t>
            </a:r>
            <a:r>
              <a:rPr lang="en-US" sz="2000" dirty="0" err="1" smtClean="0"/>
              <a:t>bukan</a:t>
            </a:r>
            <a:r>
              <a:rPr lang="en-US" sz="2000" dirty="0" smtClean="0"/>
              <a:t> </a:t>
            </a:r>
            <a:r>
              <a:rPr lang="en-US" sz="2000" dirty="0" err="1" smtClean="0"/>
              <a:t>pegawai</a:t>
            </a:r>
            <a:r>
              <a:rPr lang="en-US" sz="2000" dirty="0" smtClean="0"/>
              <a:t>, </a:t>
            </a:r>
            <a:r>
              <a:rPr lang="en-US" sz="2000" dirty="0" err="1" smtClean="0"/>
              <a:t>antara</a:t>
            </a:r>
            <a:r>
              <a:rPr lang="en-US" sz="2000" dirty="0" smtClean="0"/>
              <a:t> lain </a:t>
            </a:r>
            <a:r>
              <a:rPr lang="en-US" sz="2000" dirty="0" err="1" smtClean="0"/>
              <a:t>berupa</a:t>
            </a:r>
            <a:r>
              <a:rPr lang="en-US" sz="2000" dirty="0" smtClean="0"/>
              <a:t> honorarium, </a:t>
            </a:r>
            <a:r>
              <a:rPr lang="en-US" sz="2000" dirty="0" err="1" smtClean="0"/>
              <a:t>komisi</a:t>
            </a:r>
            <a:r>
              <a:rPr lang="en-US" sz="2000" dirty="0" smtClean="0"/>
              <a:t>, fee, </a:t>
            </a:r>
            <a:r>
              <a:rPr lang="en-US" sz="2000" dirty="0" err="1" smtClean="0"/>
              <a:t>dan</a:t>
            </a:r>
            <a:r>
              <a:rPr lang="en-US" sz="2000" dirty="0" smtClean="0"/>
              <a:t> </a:t>
            </a:r>
            <a:r>
              <a:rPr lang="en-US" sz="2000" dirty="0" err="1" smtClean="0"/>
              <a:t>imbalan</a:t>
            </a:r>
            <a:r>
              <a:rPr lang="en-US" sz="2000" dirty="0" smtClean="0"/>
              <a:t> </a:t>
            </a:r>
            <a:r>
              <a:rPr lang="en-US" sz="2000" dirty="0" err="1" smtClean="0"/>
              <a:t>sehubungan</a:t>
            </a:r>
            <a:r>
              <a:rPr lang="en-US" sz="2000" dirty="0" smtClean="0"/>
              <a:t> </a:t>
            </a:r>
            <a:r>
              <a:rPr lang="en-US" sz="2000" dirty="0" err="1" smtClean="0"/>
              <a:t>dengan</a:t>
            </a:r>
            <a:r>
              <a:rPr lang="en-US" sz="2000" dirty="0" smtClean="0"/>
              <a:t> </a:t>
            </a:r>
            <a:r>
              <a:rPr lang="en-US" sz="2000" dirty="0" err="1" smtClean="0"/>
              <a:t>pekerjaan</a:t>
            </a:r>
            <a:r>
              <a:rPr lang="en-US" sz="2000" dirty="0" smtClean="0"/>
              <a:t>, </a:t>
            </a:r>
            <a:r>
              <a:rPr lang="en-US" sz="2000" dirty="0" err="1" smtClean="0"/>
              <a:t>jasa</a:t>
            </a:r>
            <a:r>
              <a:rPr lang="en-US" sz="2000" dirty="0" smtClean="0"/>
              <a:t>, </a:t>
            </a:r>
            <a:r>
              <a:rPr lang="en-US" sz="2000" dirty="0" err="1" smtClean="0"/>
              <a:t>dan</a:t>
            </a:r>
            <a:r>
              <a:rPr lang="en-US" sz="2000" dirty="0" smtClean="0"/>
              <a:t> </a:t>
            </a:r>
            <a:r>
              <a:rPr lang="en-US" sz="2000" dirty="0" err="1" smtClean="0"/>
              <a:t>kegiatan</a:t>
            </a:r>
            <a:r>
              <a:rPr lang="en-US" sz="2000" dirty="0" smtClean="0"/>
              <a:t> yang </a:t>
            </a:r>
            <a:r>
              <a:rPr lang="en-US" sz="2000" dirty="0" err="1" smtClean="0"/>
              <a:t>dilakukan</a:t>
            </a:r>
            <a:r>
              <a:rPr lang="en-US" sz="2000" dirty="0" smtClean="0"/>
              <a:t>;</a:t>
            </a:r>
          </a:p>
          <a:p>
            <a:pPr eaLnBrk="1" hangingPunct="1">
              <a:lnSpc>
                <a:spcPct val="80000"/>
              </a:lnSpc>
              <a:buClr>
                <a:schemeClr val="tx1"/>
              </a:buClr>
              <a:buSzTx/>
              <a:buFont typeface="Wingdings" pitchFamily="2" charset="2"/>
              <a:buAutoNum type="alphaLcPeriod"/>
            </a:pPr>
            <a:r>
              <a:rPr lang="id-ID" sz="2000" dirty="0" err="1" smtClean="0"/>
              <a:t>I</a:t>
            </a:r>
            <a:r>
              <a:rPr lang="en-US" sz="2000" dirty="0" err="1" smtClean="0"/>
              <a:t>mbalan</a:t>
            </a:r>
            <a:r>
              <a:rPr lang="en-US" sz="2000" dirty="0" smtClean="0"/>
              <a:t> </a:t>
            </a:r>
            <a:r>
              <a:rPr lang="en-US" sz="2000" dirty="0" err="1" smtClean="0"/>
              <a:t>kepada</a:t>
            </a:r>
            <a:r>
              <a:rPr lang="en-US" sz="2000" dirty="0" smtClean="0"/>
              <a:t> </a:t>
            </a:r>
            <a:r>
              <a:rPr lang="en-US" sz="2000" dirty="0" err="1" smtClean="0"/>
              <a:t>peserta</a:t>
            </a:r>
            <a:r>
              <a:rPr lang="en-US" sz="2000" dirty="0" smtClean="0"/>
              <a:t> </a:t>
            </a:r>
            <a:r>
              <a:rPr lang="en-US" sz="2000" dirty="0" err="1" smtClean="0"/>
              <a:t>kegiatan</a:t>
            </a:r>
            <a:r>
              <a:rPr lang="en-US" sz="2000" dirty="0" smtClean="0"/>
              <a:t>, </a:t>
            </a:r>
            <a:r>
              <a:rPr lang="en-US" sz="2000" dirty="0" err="1" smtClean="0"/>
              <a:t>antara</a:t>
            </a:r>
            <a:r>
              <a:rPr lang="en-US" sz="2000" dirty="0" smtClean="0"/>
              <a:t> lain </a:t>
            </a:r>
            <a:r>
              <a:rPr lang="en-US" sz="2000" dirty="0" err="1" smtClean="0"/>
              <a:t>berupa</a:t>
            </a:r>
            <a:r>
              <a:rPr lang="en-US" sz="2000" dirty="0" smtClean="0"/>
              <a:t> </a:t>
            </a:r>
            <a:r>
              <a:rPr lang="en-US" sz="2000" dirty="0" err="1" smtClean="0"/>
              <a:t>uang</a:t>
            </a:r>
            <a:r>
              <a:rPr lang="en-US" sz="2000" dirty="0" smtClean="0"/>
              <a:t> </a:t>
            </a:r>
            <a:r>
              <a:rPr lang="en-US" sz="2000" dirty="0" err="1" smtClean="0"/>
              <a:t>saku</a:t>
            </a:r>
            <a:r>
              <a:rPr lang="en-US" sz="2000" dirty="0" smtClean="0"/>
              <a:t>, </a:t>
            </a:r>
            <a:r>
              <a:rPr lang="en-US" sz="2000" dirty="0" err="1" smtClean="0"/>
              <a:t>uang</a:t>
            </a:r>
            <a:r>
              <a:rPr lang="en-US" sz="2000" dirty="0" smtClean="0"/>
              <a:t> </a:t>
            </a:r>
            <a:r>
              <a:rPr lang="en-US" sz="2000" dirty="0" err="1" smtClean="0"/>
              <a:t>representasi</a:t>
            </a:r>
            <a:r>
              <a:rPr lang="en-US" sz="2000" dirty="0" smtClean="0"/>
              <a:t>, </a:t>
            </a:r>
            <a:r>
              <a:rPr lang="en-US" sz="2000" dirty="0" err="1" smtClean="0"/>
              <a:t>uang</a:t>
            </a:r>
            <a:r>
              <a:rPr lang="en-US" sz="2000" dirty="0" smtClean="0"/>
              <a:t> </a:t>
            </a:r>
            <a:r>
              <a:rPr lang="en-US" sz="2000" dirty="0" err="1" smtClean="0"/>
              <a:t>rapat</a:t>
            </a:r>
            <a:r>
              <a:rPr lang="en-US" sz="2000" dirty="0" smtClean="0"/>
              <a:t>, honorarium, </a:t>
            </a:r>
            <a:r>
              <a:rPr lang="en-US" sz="2000" dirty="0" err="1" smtClean="0"/>
              <a:t>hadiah</a:t>
            </a:r>
            <a:r>
              <a:rPr lang="en-US" sz="2000" dirty="0" smtClean="0"/>
              <a:t> </a:t>
            </a:r>
            <a:r>
              <a:rPr lang="en-US" sz="2000" dirty="0" err="1" smtClean="0"/>
              <a:t>atau</a:t>
            </a:r>
            <a:r>
              <a:rPr lang="en-US" sz="2000" dirty="0" smtClean="0"/>
              <a:t> </a:t>
            </a:r>
            <a:r>
              <a:rPr lang="en-US" sz="2000" dirty="0" err="1" smtClean="0"/>
              <a:t>penghargaan</a:t>
            </a:r>
            <a:r>
              <a:rPr lang="en-US" sz="2000" dirty="0" smtClean="0"/>
              <a:t> </a:t>
            </a:r>
            <a:r>
              <a:rPr lang="en-US" sz="2000" dirty="0" err="1" smtClean="0"/>
              <a:t>dengan</a:t>
            </a:r>
            <a:r>
              <a:rPr lang="en-US" sz="2000" dirty="0" smtClean="0"/>
              <a:t> </a:t>
            </a:r>
            <a:r>
              <a:rPr lang="en-US" sz="2000" dirty="0" err="1" smtClean="0"/>
              <a:t>nama</a:t>
            </a:r>
            <a:r>
              <a:rPr lang="en-US" sz="2000" dirty="0" smtClean="0"/>
              <a:t> </a:t>
            </a:r>
            <a:r>
              <a:rPr lang="en-US" sz="2000" dirty="0" err="1" smtClean="0"/>
              <a:t>dan</a:t>
            </a:r>
            <a:r>
              <a:rPr lang="en-US" sz="2000" dirty="0" smtClean="0"/>
              <a:t> </a:t>
            </a:r>
            <a:r>
              <a:rPr lang="en-US" sz="2000" dirty="0" err="1" smtClean="0"/>
              <a:t>dalam</a:t>
            </a:r>
            <a:r>
              <a:rPr lang="en-US" sz="2000" dirty="0" smtClean="0"/>
              <a:t> </a:t>
            </a:r>
            <a:r>
              <a:rPr lang="en-US" sz="2000" dirty="0" err="1" smtClean="0"/>
              <a:t>bentuk</a:t>
            </a:r>
            <a:r>
              <a:rPr lang="en-US" sz="2000" dirty="0" smtClean="0"/>
              <a:t> </a:t>
            </a:r>
            <a:r>
              <a:rPr lang="en-US" sz="2000" dirty="0" err="1" smtClean="0"/>
              <a:t>apapun</a:t>
            </a:r>
            <a:r>
              <a:rPr lang="en-US" sz="2000" dirty="0" smtClean="0"/>
              <a:t>, </a:t>
            </a:r>
            <a:r>
              <a:rPr lang="en-US" sz="2000" dirty="0" err="1" smtClean="0"/>
              <a:t>dan</a:t>
            </a:r>
            <a:r>
              <a:rPr lang="en-US" sz="2000" dirty="0" smtClean="0"/>
              <a:t> </a:t>
            </a:r>
            <a:r>
              <a:rPr lang="en-US" sz="2000" dirty="0" err="1" smtClean="0"/>
              <a:t>imbalan</a:t>
            </a:r>
            <a:r>
              <a:rPr lang="en-US" sz="2000" dirty="0" smtClean="0"/>
              <a:t> </a:t>
            </a:r>
            <a:r>
              <a:rPr lang="en-US" sz="2000" dirty="0" err="1" smtClean="0"/>
              <a:t>sejenis</a:t>
            </a:r>
            <a:r>
              <a:rPr lang="en-US" sz="2000" dirty="0" smtClean="0"/>
              <a:t> </a:t>
            </a:r>
            <a:r>
              <a:rPr lang="en-US" sz="2000" dirty="0" err="1" smtClean="0"/>
              <a:t>dengan</a:t>
            </a:r>
            <a:r>
              <a:rPr lang="en-US" sz="2000" dirty="0" smtClean="0"/>
              <a:t> </a:t>
            </a:r>
            <a:r>
              <a:rPr lang="en-US" sz="2000" dirty="0" err="1" smtClean="0"/>
              <a:t>nama</a:t>
            </a:r>
            <a:r>
              <a:rPr lang="en-US" sz="2000" dirty="0" smtClean="0"/>
              <a:t> </a:t>
            </a:r>
            <a:r>
              <a:rPr lang="en-US" sz="2000" dirty="0" err="1" smtClean="0"/>
              <a:t>apapun</a:t>
            </a:r>
            <a:r>
              <a:rPr lang="en-US" sz="2000" dirty="0" smtClean="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sz="4000" smtClean="0"/>
              <a:t>Penghasilan yang dipotong PPh Pasal 21 dan/atau PPh Pasal 26</a:t>
            </a:r>
          </a:p>
        </p:txBody>
      </p:sp>
      <p:sp>
        <p:nvSpPr>
          <p:cNvPr id="16387" name="Rectangle 3"/>
          <p:cNvSpPr>
            <a:spLocks noGrp="1" noChangeArrowheads="1"/>
          </p:cNvSpPr>
          <p:nvPr>
            <p:ph idx="1"/>
          </p:nvPr>
        </p:nvSpPr>
        <p:spPr/>
        <p:txBody>
          <a:bodyPr/>
          <a:lstStyle/>
          <a:p>
            <a:pPr eaLnBrk="1" hangingPunct="1">
              <a:lnSpc>
                <a:spcPct val="80000"/>
              </a:lnSpc>
            </a:pPr>
            <a:r>
              <a:rPr lang="en-US" sz="2800" smtClean="0"/>
              <a:t>Penghasilan yang dipotong PPh Pasal 21 dan/atau PPh Pasal 26 termasuk pula penerimaan dalam bentuk natura dan/atau kenikmatan lainnya dengan nama dan dalam bentuk apapun yang diberikan oleh:</a:t>
            </a:r>
          </a:p>
          <a:p>
            <a:pPr lvl="1" eaLnBrk="1" hangingPunct="1">
              <a:lnSpc>
                <a:spcPct val="80000"/>
              </a:lnSpc>
            </a:pPr>
            <a:r>
              <a:rPr lang="en-US" sz="2400" smtClean="0"/>
              <a:t>Bukan Wajib pajak;</a:t>
            </a:r>
          </a:p>
          <a:p>
            <a:pPr lvl="1" eaLnBrk="1" hangingPunct="1">
              <a:lnSpc>
                <a:spcPct val="80000"/>
              </a:lnSpc>
            </a:pPr>
            <a:r>
              <a:rPr lang="en-US" sz="2400" smtClean="0"/>
              <a:t>Wajib Pajak yang dikenakan Pajak Penghasilan yang bersifat final; atau</a:t>
            </a:r>
          </a:p>
          <a:p>
            <a:pPr lvl="1" eaLnBrk="1" hangingPunct="1">
              <a:lnSpc>
                <a:spcPct val="80000"/>
              </a:lnSpc>
            </a:pPr>
            <a:r>
              <a:rPr lang="en-US" sz="2400" smtClean="0"/>
              <a:t>Wajib Pajak yang dikenakan Pajak Penghasilan berdasarkan norma penghitungan khusus 		(deemed profit). </a:t>
            </a:r>
          </a:p>
          <a:p>
            <a:pPr eaLnBrk="1" hangingPunct="1">
              <a:lnSpc>
                <a:spcPct val="80000"/>
              </a:lnSpc>
            </a:pPr>
            <a:endParaRPr lang="en-US" sz="28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sz="3200" smtClean="0"/>
              <a:t>Tidak termasuk dalam pengertian penghasilan yang dipotong PPh Pasal 21</a:t>
            </a:r>
            <a:r>
              <a:rPr lang="en-US" sz="4000" smtClean="0"/>
              <a:t> </a:t>
            </a:r>
          </a:p>
        </p:txBody>
      </p:sp>
      <p:sp>
        <p:nvSpPr>
          <p:cNvPr id="17411" name="Rectangle 3"/>
          <p:cNvSpPr>
            <a:spLocks noGrp="1" noChangeArrowheads="1"/>
          </p:cNvSpPr>
          <p:nvPr>
            <p:ph idx="1"/>
          </p:nvPr>
        </p:nvSpPr>
        <p:spPr>
          <a:xfrm>
            <a:off x="457200" y="1828800"/>
            <a:ext cx="8229600" cy="3886200"/>
          </a:xfrm>
        </p:spPr>
        <p:txBody>
          <a:bodyPr>
            <a:normAutofit fontScale="92500" lnSpcReduction="20000"/>
          </a:bodyPr>
          <a:lstStyle/>
          <a:p>
            <a:pPr eaLnBrk="1" hangingPunct="1">
              <a:lnSpc>
                <a:spcPct val="80000"/>
              </a:lnSpc>
              <a:buClr>
                <a:schemeClr val="tx1"/>
              </a:buClr>
              <a:buSzTx/>
              <a:buFont typeface="Wingdings" pitchFamily="2" charset="2"/>
              <a:buAutoNum type="alphaLcPeriod"/>
            </a:pPr>
            <a:r>
              <a:rPr lang="en-US" sz="2000" smtClean="0"/>
              <a:t>Pembayaran manfaat atau santunan asuransi dari perusahaan asuransi sehubungan dengan asuransi kesehatan, asuransi kecelakaan, asuransi jiwa, asuransi dwiguna, dan asuransi bea siswa;</a:t>
            </a:r>
          </a:p>
          <a:p>
            <a:pPr eaLnBrk="1" hangingPunct="1">
              <a:lnSpc>
                <a:spcPct val="80000"/>
              </a:lnSpc>
              <a:buClr>
                <a:schemeClr val="tx1"/>
              </a:buClr>
              <a:buSzTx/>
              <a:buFont typeface="Wingdings" pitchFamily="2" charset="2"/>
              <a:buAutoNum type="alphaLcPeriod"/>
            </a:pPr>
            <a:r>
              <a:rPr lang="en-US" sz="2000" smtClean="0"/>
              <a:t>Penerimaan dalam bentuk natura dan/atau kenikmatan dalam bentuk apapun diberikan oleh Wajib Pajak atau Pemerintah</a:t>
            </a:r>
          </a:p>
          <a:p>
            <a:pPr eaLnBrk="1" hangingPunct="1">
              <a:lnSpc>
                <a:spcPct val="80000"/>
              </a:lnSpc>
              <a:buClr>
                <a:schemeClr val="tx1"/>
              </a:buClr>
              <a:buSzTx/>
              <a:buFont typeface="Wingdings" pitchFamily="2" charset="2"/>
              <a:buAutoNum type="alphaLcPeriod"/>
            </a:pPr>
            <a:r>
              <a:rPr lang="en-US" sz="2000" smtClean="0"/>
              <a:t>Iuran pensiun yang dibayarkan kepada dana pensiun yang pendiriannya telah disahkan oleh Menteri Keuangan, iuran tunjangan hari tua atau iuran jaminan hari tua kepada badan penyelenggara tunjangan hari tua atau badan penyelenggara jaminan sosial tenaga kerja yang dibayar oleh pemberi kerja;</a:t>
            </a:r>
          </a:p>
          <a:p>
            <a:pPr eaLnBrk="1" hangingPunct="1">
              <a:lnSpc>
                <a:spcPct val="80000"/>
              </a:lnSpc>
              <a:buClr>
                <a:schemeClr val="tx1"/>
              </a:buClr>
              <a:buSzTx/>
              <a:buFont typeface="Wingdings" pitchFamily="2" charset="2"/>
              <a:buAutoNum type="alphaLcPeriod"/>
            </a:pPr>
            <a:r>
              <a:rPr lang="en-US" sz="2000" smtClean="0"/>
              <a:t>Zakat yang diterima oleh orang pribadi yang berhak dari badan atau lembaga amal zakat yang dibentuk atau disahkan oleh Pemerintah, atau sumbangan keagamaan yang sifatnya wajib bagi pemeluk agama yang diakui di Indonesia yang diterima oleh orang pribadi yang berhak dari lembaga keagamaan yang dibentuk atau disahkan oleh Pemerintah;</a:t>
            </a:r>
          </a:p>
          <a:p>
            <a:pPr eaLnBrk="1" hangingPunct="1">
              <a:lnSpc>
                <a:spcPct val="80000"/>
              </a:lnSpc>
              <a:buClr>
                <a:schemeClr val="tx1"/>
              </a:buClr>
              <a:buSzTx/>
              <a:buFont typeface="Wingdings" pitchFamily="2" charset="2"/>
              <a:buAutoNum type="alphaLcPeriod"/>
            </a:pPr>
            <a:r>
              <a:rPr lang="en-US" sz="2000" smtClean="0"/>
              <a:t>Beasiswa sebagaimana dimaksud dalam Pasal 4 (3) huruf l Undang-Undang Pajak Penghasilan.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sz="3200" smtClean="0"/>
              <a:t>Biaya Jabatan Atau Biaya Pensiun Yang Dapat Dikurangkan Dari Penghasilan Bruto Pegawai Tetap Atau Pensiunan</a:t>
            </a:r>
          </a:p>
        </p:txBody>
      </p:sp>
      <p:sp>
        <p:nvSpPr>
          <p:cNvPr id="18435" name="Rectangle 3"/>
          <p:cNvSpPr>
            <a:spLocks noGrp="1" noChangeArrowheads="1"/>
          </p:cNvSpPr>
          <p:nvPr>
            <p:ph idx="1"/>
          </p:nvPr>
        </p:nvSpPr>
        <p:spPr/>
        <p:txBody>
          <a:bodyPr/>
          <a:lstStyle/>
          <a:p>
            <a:pPr eaLnBrk="1" hangingPunct="1">
              <a:lnSpc>
                <a:spcPct val="80000"/>
              </a:lnSpc>
            </a:pPr>
            <a:endParaRPr lang="en-US" sz="900" smtClean="0"/>
          </a:p>
          <a:p>
            <a:pPr eaLnBrk="1" hangingPunct="1">
              <a:lnSpc>
                <a:spcPct val="80000"/>
              </a:lnSpc>
            </a:pPr>
            <a:r>
              <a:rPr lang="en-US" sz="2400" smtClean="0"/>
              <a:t>Besarnya biaya jabatan yang dapat dikurangkan dari penghasilan bruto untuk penghitungan pemotongan Pajak Penghasilan bagi pegawai tetap sebesar 5% (lima persen) dari penghasilan bruto, setinggi-tingginya Rp. 6.000.000,00 (enam juta rupiah) setahun atau Rp. 500.000,00 (lima ratus ribu rupiah) sebulan.  </a:t>
            </a:r>
          </a:p>
          <a:p>
            <a:pPr eaLnBrk="1" hangingPunct="1">
              <a:lnSpc>
                <a:spcPct val="80000"/>
              </a:lnSpc>
            </a:pPr>
            <a:r>
              <a:rPr lang="en-US" sz="2400" smtClean="0"/>
              <a:t>Besarnya biaya pensiun yang dapat dikurangkan dari penghasilan bruto untuk penghitungan pemotongan Pajak Penghasilan bagi pensiunan sebesar 5% (lima persen) dari penghasilan bruto, setinggi-tingginya Rp. 2.400.000,00 (dua juta empat ratus ribu rupiah) setahun atau Rp. 200.000,00 (dua ratus ribu rupiah) sebulan.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33400"/>
            <a:ext cx="8229600" cy="1371600"/>
          </a:xfrm>
        </p:spPr>
        <p:txBody>
          <a:bodyPr>
            <a:normAutofit fontScale="90000"/>
          </a:bodyPr>
          <a:lstStyle/>
          <a:p>
            <a:pPr eaLnBrk="1" hangingPunct="1"/>
            <a:r>
              <a:rPr lang="en-US" sz="2800" b="1" smtClean="0"/>
              <a:t>Bagian Penghasilan Sehubungan Dengan Pekerjaan Dari Pegawai Harian Dan Mingguan Serta Pegawai Tidak Tetap Lainnya Yang Tidak Dikenakan Pemotongan Pajak Penghasilan</a:t>
            </a:r>
          </a:p>
        </p:txBody>
      </p:sp>
      <p:sp>
        <p:nvSpPr>
          <p:cNvPr id="19459" name="Rectangle 3"/>
          <p:cNvSpPr>
            <a:spLocks noGrp="1" noChangeArrowheads="1"/>
          </p:cNvSpPr>
          <p:nvPr>
            <p:ph idx="1"/>
          </p:nvPr>
        </p:nvSpPr>
        <p:spPr>
          <a:xfrm>
            <a:off x="457200" y="2362200"/>
            <a:ext cx="8229600" cy="3886200"/>
          </a:xfrm>
        </p:spPr>
        <p:txBody>
          <a:bodyPr>
            <a:normAutofit fontScale="92500"/>
          </a:bodyPr>
          <a:lstStyle/>
          <a:p>
            <a:pPr eaLnBrk="1" hangingPunct="1">
              <a:lnSpc>
                <a:spcPct val="80000"/>
              </a:lnSpc>
            </a:pPr>
            <a:r>
              <a:rPr lang="en-US" sz="2400" smtClean="0"/>
              <a:t>Batas penghasilan bruto yang diterima atau diperoleh pegawai harian dan mingguan, serta pegawai tidak tetap lainnya, sampai dengan jumlah Rp. 150.000,00 (seratus lima puluh ribu rupiah) sehari tidak dikenakan pemotongan Pajak Penghasilan.</a:t>
            </a:r>
          </a:p>
          <a:p>
            <a:pPr eaLnBrk="1" hangingPunct="1">
              <a:lnSpc>
                <a:spcPct val="80000"/>
              </a:lnSpc>
            </a:pPr>
            <a:r>
              <a:rPr lang="en-US" sz="2400" smtClean="0"/>
              <a:t>Ketentuan tsb tidak berlaku dalam hal penghasilan bruto dimaksud jumlahnya melebihi Rp. 1.320.000,00 (satu juta tiga ratus dua puluh ribu rupiah) sebulan atau dalam hal penghasilan dimaksud dibayar secara bulanan.</a:t>
            </a:r>
          </a:p>
          <a:p>
            <a:pPr eaLnBrk="1" hangingPunct="1">
              <a:lnSpc>
                <a:spcPct val="80000"/>
              </a:lnSpc>
            </a:pPr>
            <a:r>
              <a:rPr lang="en-US" sz="2400" smtClean="0"/>
              <a:t>Ketentuan tsb tidak berlaku atas penghasilan berupa honorarium atau komisi yang dibayarkan kepada penjaja barang dan petugas dinas luar asuransi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buNone/>
            </a:pPr>
            <a:r>
              <a:rPr lang="id-ID" dirty="0" smtClean="0"/>
              <a:t>Dengan memperhatikan tambahan kemampuan ekonomis kepada WP, penghasilan dapat dikelompokkan menjadi:</a:t>
            </a:r>
          </a:p>
          <a:p>
            <a:pPr marL="624078" indent="-514350">
              <a:buFont typeface="+mj-lt"/>
              <a:buAutoNum type="arabicPeriod"/>
            </a:pPr>
            <a:r>
              <a:rPr lang="id-ID" dirty="0" smtClean="0"/>
              <a:t>Penghasilan dari usaha dan kegiatan;</a:t>
            </a:r>
          </a:p>
          <a:p>
            <a:pPr marL="624078" indent="-514350">
              <a:buFont typeface="+mj-lt"/>
              <a:buAutoNum type="arabicPeriod"/>
            </a:pPr>
            <a:r>
              <a:rPr lang="id-ID" dirty="0" smtClean="0"/>
              <a:t>Penghasilan dari pekerjaan dalam hubungan kerja dan pekerjaan bebas seperti gaji, penghasilan dari praktik dokter, akuntan, pengacara, dll;</a:t>
            </a:r>
          </a:p>
          <a:p>
            <a:pPr marL="624078" indent="-514350">
              <a:buFont typeface="+mj-lt"/>
              <a:buAutoNum type="arabicPeriod"/>
            </a:pPr>
            <a:r>
              <a:rPr lang="id-ID" dirty="0" smtClean="0"/>
              <a:t>Penghasilan dari modal yang berupa harta gerak ataupun harta tak gerak seperti bunga, deviden, royalti, sewa, keuntungan penjualan harta atau hak yang tidak digunakan untuk usaha, dll;</a:t>
            </a:r>
          </a:p>
          <a:p>
            <a:pPr marL="624078" indent="-514350">
              <a:buFont typeface="+mj-lt"/>
              <a:buAutoNum type="arabicPeriod"/>
            </a:pPr>
            <a:r>
              <a:rPr lang="id-ID" dirty="0" smtClean="0"/>
              <a:t>Penghasilan lain-lain, seperti pembebasan utang, hadiah, dll..</a:t>
            </a:r>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401888" y="531813"/>
            <a:ext cx="271462" cy="342900"/>
          </a:xfrm>
          <a:prstGeom prst="rect">
            <a:avLst/>
          </a:prstGeom>
          <a:solidFill>
            <a:schemeClr val="accent1"/>
          </a:solidFill>
          <a:ln w="9525">
            <a:noFill/>
            <a:miter lim="800000"/>
            <a:headEnd/>
            <a:tailEnd/>
          </a:ln>
        </p:spPr>
        <p:txBody>
          <a:bodyPr wrap="none" anchor="ctr"/>
          <a:lstStyle/>
          <a:p>
            <a:endParaRPr lang="id-ID"/>
          </a:p>
        </p:txBody>
      </p:sp>
      <p:sp>
        <p:nvSpPr>
          <p:cNvPr id="21507" name="AutoShape 3"/>
          <p:cNvSpPr>
            <a:spLocks noChangeArrowheads="1"/>
          </p:cNvSpPr>
          <p:nvPr/>
        </p:nvSpPr>
        <p:spPr bwMode="auto">
          <a:xfrm>
            <a:off x="1143000" y="347663"/>
            <a:ext cx="7188200" cy="919162"/>
          </a:xfrm>
          <a:prstGeom prst="roundRect">
            <a:avLst>
              <a:gd name="adj" fmla="val 12458"/>
            </a:avLst>
          </a:prstGeom>
          <a:solidFill>
            <a:schemeClr val="accent1"/>
          </a:solidFill>
          <a:ln w="12700">
            <a:solidFill>
              <a:schemeClr val="tx1"/>
            </a:solidFill>
            <a:round/>
            <a:headEnd/>
            <a:tailEnd/>
          </a:ln>
        </p:spPr>
        <p:txBody>
          <a:bodyPr wrap="none" lIns="90488" tIns="44450" rIns="90488" bIns="44450" anchor="ctr"/>
          <a:lstStyle/>
          <a:p>
            <a:pPr algn="ctr"/>
            <a:r>
              <a:rPr lang="en-US" sz="2400" b="1"/>
              <a:t>PTKP Untuk Karyawati</a:t>
            </a:r>
            <a:endParaRPr lang="en-US" b="1"/>
          </a:p>
        </p:txBody>
      </p:sp>
      <p:sp>
        <p:nvSpPr>
          <p:cNvPr id="21508" name="AutoShape 4"/>
          <p:cNvSpPr>
            <a:spLocks noChangeArrowheads="1"/>
          </p:cNvSpPr>
          <p:nvPr/>
        </p:nvSpPr>
        <p:spPr bwMode="auto">
          <a:xfrm>
            <a:off x="558800" y="1714500"/>
            <a:ext cx="3454400" cy="919163"/>
          </a:xfrm>
          <a:prstGeom prst="roundRect">
            <a:avLst>
              <a:gd name="adj" fmla="val 12458"/>
            </a:avLst>
          </a:prstGeom>
          <a:solidFill>
            <a:schemeClr val="accent1"/>
          </a:solidFill>
          <a:ln w="12700">
            <a:solidFill>
              <a:schemeClr val="tx1"/>
            </a:solidFill>
            <a:round/>
            <a:headEnd/>
            <a:tailEnd/>
          </a:ln>
        </p:spPr>
        <p:txBody>
          <a:bodyPr wrap="none" lIns="90488" tIns="44450" rIns="90488" bIns="44450" anchor="ctr"/>
          <a:lstStyle/>
          <a:p>
            <a:pPr algn="ctr"/>
            <a:r>
              <a:rPr lang="en-US" b="1"/>
              <a:t>Status kawin </a:t>
            </a:r>
          </a:p>
          <a:p>
            <a:pPr algn="ctr"/>
            <a:r>
              <a:rPr lang="en-US" b="1"/>
              <a:t>Dan </a:t>
            </a:r>
          </a:p>
          <a:p>
            <a:pPr algn="ctr"/>
            <a:r>
              <a:rPr lang="en-US" b="1"/>
              <a:t>Suami bekerja</a:t>
            </a:r>
          </a:p>
        </p:txBody>
      </p:sp>
      <p:sp>
        <p:nvSpPr>
          <p:cNvPr id="21509" name="AutoShape 5"/>
          <p:cNvSpPr>
            <a:spLocks noChangeArrowheads="1"/>
          </p:cNvSpPr>
          <p:nvPr/>
        </p:nvSpPr>
        <p:spPr bwMode="auto">
          <a:xfrm>
            <a:off x="660400" y="4286250"/>
            <a:ext cx="3454400" cy="1085850"/>
          </a:xfrm>
          <a:prstGeom prst="roundRect">
            <a:avLst>
              <a:gd name="adj" fmla="val 12458"/>
            </a:avLst>
          </a:prstGeom>
          <a:solidFill>
            <a:schemeClr val="accent1"/>
          </a:solidFill>
          <a:ln w="12700">
            <a:solidFill>
              <a:schemeClr val="tx1"/>
            </a:solidFill>
            <a:round/>
            <a:headEnd/>
            <a:tailEnd/>
          </a:ln>
        </p:spPr>
        <p:txBody>
          <a:bodyPr wrap="none" lIns="90488" tIns="44450" rIns="90488" bIns="44450" anchor="ctr"/>
          <a:lstStyle/>
          <a:p>
            <a:pPr algn="ctr"/>
            <a:r>
              <a:rPr lang="en-US" b="1"/>
              <a:t>Status kawin, </a:t>
            </a:r>
          </a:p>
          <a:p>
            <a:pPr algn="ctr"/>
            <a:r>
              <a:rPr lang="en-US" b="1"/>
              <a:t>Suami tidak </a:t>
            </a:r>
          </a:p>
          <a:p>
            <a:pPr algn="ctr"/>
            <a:r>
              <a:rPr lang="en-US" b="1"/>
              <a:t>Menerima/memperoleh </a:t>
            </a:r>
          </a:p>
          <a:p>
            <a:pPr algn="ctr"/>
            <a:r>
              <a:rPr lang="en-US" b="1"/>
              <a:t>Penghasilan</a:t>
            </a:r>
          </a:p>
        </p:txBody>
      </p:sp>
      <p:sp>
        <p:nvSpPr>
          <p:cNvPr id="21510" name="AutoShape 6"/>
          <p:cNvSpPr>
            <a:spLocks noChangeArrowheads="1"/>
          </p:cNvSpPr>
          <p:nvPr/>
        </p:nvSpPr>
        <p:spPr bwMode="auto">
          <a:xfrm>
            <a:off x="660400" y="2971800"/>
            <a:ext cx="3454400" cy="919163"/>
          </a:xfrm>
          <a:prstGeom prst="roundRect">
            <a:avLst>
              <a:gd name="adj" fmla="val 12458"/>
            </a:avLst>
          </a:prstGeom>
          <a:solidFill>
            <a:schemeClr val="accent1"/>
          </a:solidFill>
          <a:ln w="12700">
            <a:solidFill>
              <a:schemeClr val="tx1"/>
            </a:solidFill>
            <a:round/>
            <a:headEnd/>
            <a:tailEnd/>
          </a:ln>
        </p:spPr>
        <p:txBody>
          <a:bodyPr wrap="none" lIns="90488" tIns="44450" rIns="90488" bIns="44450" anchor="ctr"/>
          <a:lstStyle/>
          <a:p>
            <a:pPr algn="ctr"/>
            <a:r>
              <a:rPr lang="en-US" b="1"/>
              <a:t>Status </a:t>
            </a:r>
          </a:p>
          <a:p>
            <a:pPr algn="ctr"/>
            <a:r>
              <a:rPr lang="en-US" b="1"/>
              <a:t>Tidak kawin</a:t>
            </a:r>
          </a:p>
        </p:txBody>
      </p:sp>
      <p:sp>
        <p:nvSpPr>
          <p:cNvPr id="21511" name="AutoShape 7"/>
          <p:cNvSpPr>
            <a:spLocks noChangeArrowheads="1"/>
          </p:cNvSpPr>
          <p:nvPr/>
        </p:nvSpPr>
        <p:spPr bwMode="auto">
          <a:xfrm>
            <a:off x="4521200" y="1714500"/>
            <a:ext cx="4470400" cy="919163"/>
          </a:xfrm>
          <a:prstGeom prst="roundRect">
            <a:avLst>
              <a:gd name="adj" fmla="val 12458"/>
            </a:avLst>
          </a:prstGeom>
          <a:solidFill>
            <a:schemeClr val="accent1"/>
          </a:solidFill>
          <a:ln w="12700">
            <a:solidFill>
              <a:schemeClr val="tx1"/>
            </a:solidFill>
            <a:round/>
            <a:headEnd/>
            <a:tailEnd/>
          </a:ln>
        </p:spPr>
        <p:txBody>
          <a:bodyPr wrap="none" lIns="90488" tIns="44450" rIns="90488" bIns="44450" anchor="ctr"/>
          <a:lstStyle/>
          <a:p>
            <a:pPr algn="ctr"/>
            <a:r>
              <a:rPr lang="en-US" b="1"/>
              <a:t>Hanya untuk diri </a:t>
            </a:r>
          </a:p>
          <a:p>
            <a:pPr algn="ctr"/>
            <a:r>
              <a:rPr lang="en-US" b="1"/>
              <a:t>Sendiri </a:t>
            </a:r>
          </a:p>
        </p:txBody>
      </p:sp>
      <p:sp>
        <p:nvSpPr>
          <p:cNvPr id="21512" name="AutoShape 8"/>
          <p:cNvSpPr>
            <a:spLocks noChangeArrowheads="1"/>
          </p:cNvSpPr>
          <p:nvPr/>
        </p:nvSpPr>
        <p:spPr bwMode="auto">
          <a:xfrm>
            <a:off x="4521200" y="2971800"/>
            <a:ext cx="4470400" cy="919163"/>
          </a:xfrm>
          <a:prstGeom prst="roundRect">
            <a:avLst>
              <a:gd name="adj" fmla="val 12458"/>
            </a:avLst>
          </a:prstGeom>
          <a:solidFill>
            <a:schemeClr val="accent1"/>
          </a:solidFill>
          <a:ln w="12700">
            <a:solidFill>
              <a:schemeClr val="tx1"/>
            </a:solidFill>
            <a:round/>
            <a:headEnd/>
            <a:tailEnd/>
          </a:ln>
        </p:spPr>
        <p:txBody>
          <a:bodyPr wrap="none" lIns="90488" tIns="44450" rIns="90488" bIns="44450" anchor="ctr"/>
          <a:lstStyle/>
          <a:p>
            <a:pPr>
              <a:buFontTx/>
              <a:buChar char="-"/>
            </a:pPr>
            <a:r>
              <a:rPr lang="en-US" b="1"/>
              <a:t>Untuk diri sendiri </a:t>
            </a:r>
          </a:p>
          <a:p>
            <a:pPr>
              <a:buFontTx/>
              <a:buChar char="-"/>
            </a:pPr>
            <a:r>
              <a:rPr lang="en-US" b="1"/>
              <a:t>Tanggungan max 3 org</a:t>
            </a:r>
          </a:p>
        </p:txBody>
      </p:sp>
      <p:sp>
        <p:nvSpPr>
          <p:cNvPr id="21513" name="AutoShape 9"/>
          <p:cNvSpPr>
            <a:spLocks noChangeArrowheads="1"/>
          </p:cNvSpPr>
          <p:nvPr/>
        </p:nvSpPr>
        <p:spPr bwMode="auto">
          <a:xfrm>
            <a:off x="4419600" y="4286250"/>
            <a:ext cx="4470400" cy="919163"/>
          </a:xfrm>
          <a:prstGeom prst="roundRect">
            <a:avLst>
              <a:gd name="adj" fmla="val 12458"/>
            </a:avLst>
          </a:prstGeom>
          <a:solidFill>
            <a:schemeClr val="accent1"/>
          </a:solidFill>
          <a:ln w="12700">
            <a:solidFill>
              <a:schemeClr val="tx1"/>
            </a:solidFill>
            <a:round/>
            <a:headEnd/>
            <a:tailEnd/>
          </a:ln>
        </p:spPr>
        <p:txBody>
          <a:bodyPr wrap="none" lIns="90488" tIns="44450" rIns="90488" bIns="44450" anchor="ctr"/>
          <a:lstStyle/>
          <a:p>
            <a:pPr>
              <a:buFontTx/>
              <a:buChar char="-"/>
            </a:pPr>
            <a:r>
              <a:rPr lang="en-US" b="1"/>
              <a:t>Untuk diri sendiri </a:t>
            </a:r>
          </a:p>
          <a:p>
            <a:pPr>
              <a:buFontTx/>
              <a:buChar char="-"/>
            </a:pPr>
            <a:r>
              <a:rPr lang="en-US" b="1"/>
              <a:t>Status kawin</a:t>
            </a:r>
          </a:p>
          <a:p>
            <a:pPr>
              <a:buFontTx/>
              <a:buChar char="-"/>
            </a:pPr>
            <a:r>
              <a:rPr lang="en-US" b="1"/>
              <a:t>Tanggungan max 3 org</a:t>
            </a:r>
          </a:p>
        </p:txBody>
      </p:sp>
      <p:sp>
        <p:nvSpPr>
          <p:cNvPr id="21514" name="AutoShape 10"/>
          <p:cNvSpPr>
            <a:spLocks noChangeArrowheads="1"/>
          </p:cNvSpPr>
          <p:nvPr/>
        </p:nvSpPr>
        <p:spPr bwMode="auto">
          <a:xfrm>
            <a:off x="3098800" y="5767388"/>
            <a:ext cx="5791200" cy="1090612"/>
          </a:xfrm>
          <a:prstGeom prst="roundRect">
            <a:avLst>
              <a:gd name="adj" fmla="val 12458"/>
            </a:avLst>
          </a:prstGeom>
          <a:solidFill>
            <a:schemeClr val="accent1"/>
          </a:solidFill>
          <a:ln w="12700">
            <a:solidFill>
              <a:schemeClr val="tx1"/>
            </a:solidFill>
            <a:round/>
            <a:headEnd/>
            <a:tailEnd/>
          </a:ln>
        </p:spPr>
        <p:txBody>
          <a:bodyPr wrap="none" lIns="90488" tIns="44450" rIns="90488" bIns="44450" anchor="ctr"/>
          <a:lstStyle/>
          <a:p>
            <a:pPr algn="ctr"/>
            <a:r>
              <a:rPr lang="en-US" b="1"/>
              <a:t>Menunjukan surat keterangan </a:t>
            </a:r>
          </a:p>
          <a:p>
            <a:pPr algn="ctr"/>
            <a:r>
              <a:rPr lang="en-US" b="1"/>
              <a:t>Tertulis dari pemda setempat</a:t>
            </a:r>
          </a:p>
          <a:p>
            <a:pPr algn="ctr"/>
            <a:r>
              <a:rPr lang="en-US" b="1"/>
              <a:t>Min. Tk kecamatan </a:t>
            </a:r>
          </a:p>
        </p:txBody>
      </p:sp>
      <p:sp>
        <p:nvSpPr>
          <p:cNvPr id="21515" name="AutoShape 11"/>
          <p:cNvSpPr>
            <a:spLocks noChangeArrowheads="1"/>
          </p:cNvSpPr>
          <p:nvPr/>
        </p:nvSpPr>
        <p:spPr bwMode="auto">
          <a:xfrm>
            <a:off x="4724400" y="5257800"/>
            <a:ext cx="2540000" cy="4572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pPr algn="ctr" eaLnBrk="1" hangingPunct="1"/>
            <a:r>
              <a:rPr lang="en-US" b="1">
                <a:latin typeface="Times New Roman" pitchFamily="18" charset="0"/>
              </a:rPr>
              <a:t>SYARAT</a:t>
            </a:r>
          </a:p>
        </p:txBody>
      </p:sp>
      <p:sp>
        <p:nvSpPr>
          <p:cNvPr id="21516" name="Rectangle 12"/>
          <p:cNvSpPr>
            <a:spLocks noChangeArrowheads="1"/>
          </p:cNvSpPr>
          <p:nvPr/>
        </p:nvSpPr>
        <p:spPr bwMode="auto">
          <a:xfrm>
            <a:off x="152400" y="628650"/>
            <a:ext cx="304800" cy="4743450"/>
          </a:xfrm>
          <a:prstGeom prst="rect">
            <a:avLst/>
          </a:prstGeom>
          <a:solidFill>
            <a:schemeClr val="accent1"/>
          </a:solidFill>
          <a:ln w="9525">
            <a:solidFill>
              <a:schemeClr val="tx1"/>
            </a:solidFill>
            <a:miter lim="800000"/>
            <a:headEnd/>
            <a:tailEnd/>
          </a:ln>
        </p:spPr>
        <p:txBody>
          <a:bodyPr wrap="none" anchor="ctr"/>
          <a:lstStyle/>
          <a:p>
            <a:endParaRPr lang="id-ID"/>
          </a:p>
        </p:txBody>
      </p:sp>
      <p:sp>
        <p:nvSpPr>
          <p:cNvPr id="21517" name="AutoShape 13"/>
          <p:cNvSpPr>
            <a:spLocks noChangeArrowheads="1"/>
          </p:cNvSpPr>
          <p:nvPr/>
        </p:nvSpPr>
        <p:spPr bwMode="auto">
          <a:xfrm>
            <a:off x="152400" y="4800600"/>
            <a:ext cx="711200" cy="228600"/>
          </a:xfrm>
          <a:prstGeom prst="rightArrow">
            <a:avLst>
              <a:gd name="adj1" fmla="val 50000"/>
              <a:gd name="adj2" fmla="val 77778"/>
            </a:avLst>
          </a:prstGeom>
          <a:solidFill>
            <a:srgbClr val="0000FF"/>
          </a:solidFill>
          <a:ln w="9525">
            <a:solidFill>
              <a:schemeClr val="tx1"/>
            </a:solidFill>
            <a:miter lim="800000"/>
            <a:headEnd/>
            <a:tailEnd/>
          </a:ln>
        </p:spPr>
        <p:txBody>
          <a:bodyPr wrap="none" anchor="ctr"/>
          <a:lstStyle/>
          <a:p>
            <a:endParaRPr lang="id-ID"/>
          </a:p>
        </p:txBody>
      </p:sp>
      <p:sp>
        <p:nvSpPr>
          <p:cNvPr id="21518" name="AutoShape 14"/>
          <p:cNvSpPr>
            <a:spLocks noChangeArrowheads="1"/>
          </p:cNvSpPr>
          <p:nvPr/>
        </p:nvSpPr>
        <p:spPr bwMode="auto">
          <a:xfrm>
            <a:off x="152400" y="3371850"/>
            <a:ext cx="711200" cy="228600"/>
          </a:xfrm>
          <a:prstGeom prst="rightArrow">
            <a:avLst>
              <a:gd name="adj1" fmla="val 50000"/>
              <a:gd name="adj2" fmla="val 77778"/>
            </a:avLst>
          </a:prstGeom>
          <a:solidFill>
            <a:srgbClr val="0000FF"/>
          </a:solidFill>
          <a:ln w="9525">
            <a:solidFill>
              <a:schemeClr val="tx1"/>
            </a:solidFill>
            <a:miter lim="800000"/>
            <a:headEnd/>
            <a:tailEnd/>
          </a:ln>
        </p:spPr>
        <p:txBody>
          <a:bodyPr wrap="none" anchor="ctr"/>
          <a:lstStyle/>
          <a:p>
            <a:endParaRPr lang="id-ID"/>
          </a:p>
        </p:txBody>
      </p:sp>
      <p:sp>
        <p:nvSpPr>
          <p:cNvPr id="21519" name="AutoShape 15"/>
          <p:cNvSpPr>
            <a:spLocks noChangeArrowheads="1"/>
          </p:cNvSpPr>
          <p:nvPr/>
        </p:nvSpPr>
        <p:spPr bwMode="auto">
          <a:xfrm>
            <a:off x="152400" y="2000250"/>
            <a:ext cx="711200" cy="228600"/>
          </a:xfrm>
          <a:prstGeom prst="rightArrow">
            <a:avLst>
              <a:gd name="adj1" fmla="val 50000"/>
              <a:gd name="adj2" fmla="val 77778"/>
            </a:avLst>
          </a:prstGeom>
          <a:solidFill>
            <a:srgbClr val="0000FF"/>
          </a:solidFill>
          <a:ln w="9525">
            <a:solidFill>
              <a:schemeClr val="tx1"/>
            </a:solidFill>
            <a:miter lim="800000"/>
            <a:headEnd/>
            <a:tailEnd/>
          </a:ln>
        </p:spPr>
        <p:txBody>
          <a:bodyPr wrap="none" anchor="ctr"/>
          <a:lstStyle/>
          <a:p>
            <a:endParaRPr lang="id-ID"/>
          </a:p>
        </p:txBody>
      </p:sp>
      <p:sp>
        <p:nvSpPr>
          <p:cNvPr id="21520" name="AutoShape 16"/>
          <p:cNvSpPr>
            <a:spLocks noChangeArrowheads="1"/>
          </p:cNvSpPr>
          <p:nvPr/>
        </p:nvSpPr>
        <p:spPr bwMode="auto">
          <a:xfrm>
            <a:off x="3810000" y="4743450"/>
            <a:ext cx="711200" cy="228600"/>
          </a:xfrm>
          <a:prstGeom prst="rightArrow">
            <a:avLst>
              <a:gd name="adj1" fmla="val 50000"/>
              <a:gd name="adj2" fmla="val 77778"/>
            </a:avLst>
          </a:prstGeom>
          <a:solidFill>
            <a:schemeClr val="bg2"/>
          </a:solidFill>
          <a:ln w="9525">
            <a:solidFill>
              <a:schemeClr val="tx1"/>
            </a:solidFill>
            <a:miter lim="800000"/>
            <a:headEnd/>
            <a:tailEnd/>
          </a:ln>
        </p:spPr>
        <p:txBody>
          <a:bodyPr wrap="none" anchor="ctr"/>
          <a:lstStyle/>
          <a:p>
            <a:endParaRPr lang="id-ID"/>
          </a:p>
        </p:txBody>
      </p:sp>
      <p:sp>
        <p:nvSpPr>
          <p:cNvPr id="21521" name="AutoShape 17"/>
          <p:cNvSpPr>
            <a:spLocks noChangeArrowheads="1"/>
          </p:cNvSpPr>
          <p:nvPr/>
        </p:nvSpPr>
        <p:spPr bwMode="auto">
          <a:xfrm>
            <a:off x="3810000" y="3314700"/>
            <a:ext cx="711200" cy="228600"/>
          </a:xfrm>
          <a:prstGeom prst="rightArrow">
            <a:avLst>
              <a:gd name="adj1" fmla="val 50000"/>
              <a:gd name="adj2" fmla="val 77778"/>
            </a:avLst>
          </a:prstGeom>
          <a:solidFill>
            <a:schemeClr val="bg2"/>
          </a:solidFill>
          <a:ln w="9525">
            <a:solidFill>
              <a:schemeClr val="tx1"/>
            </a:solidFill>
            <a:miter lim="800000"/>
            <a:headEnd/>
            <a:tailEnd/>
          </a:ln>
        </p:spPr>
        <p:txBody>
          <a:bodyPr wrap="none" anchor="ctr"/>
          <a:lstStyle/>
          <a:p>
            <a:endParaRPr lang="id-ID"/>
          </a:p>
        </p:txBody>
      </p:sp>
      <p:sp>
        <p:nvSpPr>
          <p:cNvPr id="21522" name="AutoShape 18"/>
          <p:cNvSpPr>
            <a:spLocks noChangeArrowheads="1"/>
          </p:cNvSpPr>
          <p:nvPr/>
        </p:nvSpPr>
        <p:spPr bwMode="auto">
          <a:xfrm>
            <a:off x="3810000" y="1943100"/>
            <a:ext cx="711200" cy="228600"/>
          </a:xfrm>
          <a:prstGeom prst="rightArrow">
            <a:avLst>
              <a:gd name="adj1" fmla="val 50000"/>
              <a:gd name="adj2" fmla="val 77778"/>
            </a:avLst>
          </a:prstGeom>
          <a:solidFill>
            <a:schemeClr val="bg2"/>
          </a:solidFill>
          <a:ln w="9525">
            <a:solidFill>
              <a:schemeClr val="tx1"/>
            </a:solidFill>
            <a:miter lim="800000"/>
            <a:headEnd/>
            <a:tailEnd/>
          </a:ln>
        </p:spPr>
        <p:txBody>
          <a:bodyPr wrap="none" anchor="ctr"/>
          <a:lstStyle/>
          <a:p>
            <a:endParaRPr lang="id-ID"/>
          </a:p>
        </p:txBody>
      </p:sp>
      <p:sp>
        <p:nvSpPr>
          <p:cNvPr id="21523" name="Rectangle 19"/>
          <p:cNvSpPr>
            <a:spLocks noChangeArrowheads="1"/>
          </p:cNvSpPr>
          <p:nvPr/>
        </p:nvSpPr>
        <p:spPr bwMode="auto">
          <a:xfrm>
            <a:off x="254000" y="628650"/>
            <a:ext cx="914400" cy="171450"/>
          </a:xfrm>
          <a:prstGeom prst="rect">
            <a:avLst/>
          </a:prstGeom>
          <a:solidFill>
            <a:schemeClr val="accent1"/>
          </a:solidFill>
          <a:ln w="9525">
            <a:solidFill>
              <a:schemeClr val="tx1"/>
            </a:solidFill>
            <a:miter lim="800000"/>
            <a:headEnd/>
            <a:tailEnd/>
          </a:ln>
        </p:spPr>
        <p:txBody>
          <a:bodyPr wrap="none" anchor="ctr"/>
          <a:lstStyle/>
          <a:p>
            <a:endParaRPr lang="id-ID"/>
          </a:p>
        </p:txBody>
      </p:sp>
    </p:spTree>
  </p:cSld>
  <p:clrMapOvr>
    <a:masterClrMapping/>
  </p:clrMapOvr>
  <p:transition>
    <p:pull dir="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r>
              <a:rPr lang="en-US" sz="4000" smtClean="0"/>
              <a:t>Skema Penghitungan PPh 21</a:t>
            </a:r>
            <a:br>
              <a:rPr lang="en-US" sz="4000" smtClean="0"/>
            </a:br>
            <a:r>
              <a:rPr lang="en-US" sz="4000" smtClean="0"/>
              <a:t>Pegawai Tetap</a:t>
            </a:r>
          </a:p>
        </p:txBody>
      </p:sp>
      <p:sp>
        <p:nvSpPr>
          <p:cNvPr id="23555" name="Rectangle 3"/>
          <p:cNvSpPr>
            <a:spLocks noGrp="1" noChangeArrowheads="1"/>
          </p:cNvSpPr>
          <p:nvPr>
            <p:ph idx="1"/>
          </p:nvPr>
        </p:nvSpPr>
        <p:spPr/>
        <p:txBody>
          <a:bodyPr/>
          <a:lstStyle/>
          <a:p>
            <a:pPr eaLnBrk="1" hangingPunct="1">
              <a:lnSpc>
                <a:spcPct val="80000"/>
              </a:lnSpc>
            </a:pPr>
            <a:r>
              <a:rPr lang="en-US" sz="2000" dirty="0" err="1" smtClean="0"/>
              <a:t>Penghasilan</a:t>
            </a:r>
            <a:r>
              <a:rPr lang="en-US" sz="2000" dirty="0" smtClean="0"/>
              <a:t> </a:t>
            </a:r>
            <a:r>
              <a:rPr lang="en-US" sz="2000" dirty="0" err="1" smtClean="0"/>
              <a:t>Bruto</a:t>
            </a:r>
            <a:endParaRPr lang="en-US" sz="2000" dirty="0" smtClean="0"/>
          </a:p>
          <a:p>
            <a:pPr lvl="1" eaLnBrk="1" hangingPunct="1">
              <a:lnSpc>
                <a:spcPct val="80000"/>
              </a:lnSpc>
            </a:pPr>
            <a:r>
              <a:rPr lang="en-US" sz="1800" dirty="0" err="1" smtClean="0"/>
              <a:t>Gaji</a:t>
            </a:r>
            <a:r>
              <a:rPr lang="en-US" sz="1800" dirty="0" smtClean="0"/>
              <a:t> </a:t>
            </a:r>
            <a:r>
              <a:rPr lang="en-US" sz="1800" dirty="0" err="1" smtClean="0"/>
              <a:t>pokok</a:t>
            </a:r>
            <a:r>
              <a:rPr lang="en-US" sz="1800" dirty="0" smtClean="0"/>
              <a:t>					</a:t>
            </a:r>
            <a:r>
              <a:rPr lang="en-US" sz="1800" dirty="0" err="1" smtClean="0"/>
              <a:t>xxxx</a:t>
            </a:r>
            <a:endParaRPr lang="en-US" sz="1800" dirty="0" smtClean="0"/>
          </a:p>
          <a:p>
            <a:pPr lvl="1" eaLnBrk="1" hangingPunct="1">
              <a:lnSpc>
                <a:spcPct val="80000"/>
              </a:lnSpc>
            </a:pPr>
            <a:r>
              <a:rPr lang="en-US" sz="1800" dirty="0" err="1" smtClean="0"/>
              <a:t>Tunjangan</a:t>
            </a:r>
            <a:r>
              <a:rPr lang="en-US" sz="1800" dirty="0" smtClean="0"/>
              <a:t>					</a:t>
            </a:r>
            <a:r>
              <a:rPr lang="en-US" sz="1800" dirty="0" err="1" smtClean="0"/>
              <a:t>xxxx</a:t>
            </a:r>
            <a:endParaRPr lang="en-US" sz="1800" dirty="0" smtClean="0"/>
          </a:p>
          <a:p>
            <a:pPr lvl="1" eaLnBrk="1" hangingPunct="1">
              <a:lnSpc>
                <a:spcPct val="80000"/>
              </a:lnSpc>
            </a:pPr>
            <a:r>
              <a:rPr lang="en-US" sz="1800" dirty="0" err="1" smtClean="0"/>
              <a:t>Premi</a:t>
            </a:r>
            <a:r>
              <a:rPr lang="en-US" sz="1800" dirty="0" smtClean="0"/>
              <a:t> </a:t>
            </a:r>
            <a:r>
              <a:rPr lang="en-US" sz="1800" dirty="0" err="1" smtClean="0"/>
              <a:t>asuransi</a:t>
            </a:r>
            <a:r>
              <a:rPr lang="en-US" sz="1800" dirty="0" smtClean="0"/>
              <a:t> </a:t>
            </a:r>
            <a:r>
              <a:rPr lang="en-US" sz="1800" dirty="0" err="1" smtClean="0"/>
              <a:t>dibayar</a:t>
            </a:r>
            <a:r>
              <a:rPr lang="en-US" sz="1800" dirty="0" smtClean="0"/>
              <a:t> </a:t>
            </a:r>
            <a:r>
              <a:rPr lang="en-US" sz="1800" dirty="0" err="1" smtClean="0"/>
              <a:t>pemberi</a:t>
            </a:r>
            <a:r>
              <a:rPr lang="en-US" sz="1800" dirty="0" smtClean="0"/>
              <a:t> </a:t>
            </a:r>
            <a:r>
              <a:rPr lang="en-US" sz="1800" dirty="0" err="1" smtClean="0"/>
              <a:t>kerja</a:t>
            </a:r>
            <a:r>
              <a:rPr lang="en-US" sz="1800" dirty="0" smtClean="0"/>
              <a:t>	</a:t>
            </a:r>
            <a:r>
              <a:rPr lang="en-US" sz="1800" u="sng" dirty="0" err="1" smtClean="0"/>
              <a:t>xxxx</a:t>
            </a:r>
            <a:r>
              <a:rPr lang="en-US" sz="1800" dirty="0" smtClean="0"/>
              <a:t>	</a:t>
            </a:r>
            <a:r>
              <a:rPr lang="en-US" sz="2000" dirty="0" err="1" smtClean="0"/>
              <a:t>XXXX</a:t>
            </a:r>
            <a:endParaRPr lang="en-US" sz="2000" u="sng" dirty="0" smtClean="0"/>
          </a:p>
          <a:p>
            <a:pPr eaLnBrk="1" hangingPunct="1">
              <a:lnSpc>
                <a:spcPct val="80000"/>
              </a:lnSpc>
            </a:pPr>
            <a:r>
              <a:rPr lang="en-US" sz="2000" dirty="0" err="1" smtClean="0"/>
              <a:t>Pengurang</a:t>
            </a:r>
            <a:r>
              <a:rPr lang="en-US" sz="2000" dirty="0" smtClean="0"/>
              <a:t> </a:t>
            </a:r>
            <a:r>
              <a:rPr lang="en-US" sz="2000" dirty="0" err="1" smtClean="0"/>
              <a:t>Penghasilan</a:t>
            </a:r>
            <a:r>
              <a:rPr lang="en-US" sz="2000" dirty="0" smtClean="0"/>
              <a:t> </a:t>
            </a:r>
            <a:r>
              <a:rPr lang="en-US" sz="2000" dirty="0" err="1" smtClean="0"/>
              <a:t>Bruto</a:t>
            </a:r>
            <a:endParaRPr lang="en-US" sz="2000" dirty="0" smtClean="0"/>
          </a:p>
          <a:p>
            <a:pPr lvl="1" eaLnBrk="1" hangingPunct="1">
              <a:lnSpc>
                <a:spcPct val="80000"/>
              </a:lnSpc>
            </a:pPr>
            <a:r>
              <a:rPr lang="en-US" sz="1800" dirty="0" err="1" smtClean="0"/>
              <a:t>Biaya</a:t>
            </a:r>
            <a:r>
              <a:rPr lang="en-US" sz="1800" dirty="0" smtClean="0"/>
              <a:t> </a:t>
            </a:r>
            <a:r>
              <a:rPr lang="en-US" sz="1800" dirty="0" err="1" smtClean="0"/>
              <a:t>Jabatan</a:t>
            </a:r>
            <a:r>
              <a:rPr lang="en-US" sz="1800" dirty="0" smtClean="0"/>
              <a:t>				</a:t>
            </a:r>
            <a:r>
              <a:rPr lang="en-US" sz="1800" dirty="0" err="1" smtClean="0"/>
              <a:t>xxxx</a:t>
            </a:r>
            <a:endParaRPr lang="en-US" sz="1800" dirty="0" smtClean="0"/>
          </a:p>
          <a:p>
            <a:pPr lvl="1" eaLnBrk="1" hangingPunct="1">
              <a:lnSpc>
                <a:spcPct val="80000"/>
              </a:lnSpc>
            </a:pPr>
            <a:r>
              <a:rPr lang="en-US" sz="1800" dirty="0" err="1" smtClean="0"/>
              <a:t>Iuran</a:t>
            </a:r>
            <a:r>
              <a:rPr lang="en-US" sz="1800" dirty="0" smtClean="0"/>
              <a:t> </a:t>
            </a:r>
            <a:r>
              <a:rPr lang="en-US" sz="1800" dirty="0" err="1" smtClean="0"/>
              <a:t>Pensiun</a:t>
            </a:r>
            <a:r>
              <a:rPr lang="en-US" sz="1800" dirty="0" smtClean="0"/>
              <a:t> </a:t>
            </a:r>
            <a:r>
              <a:rPr lang="en-US" sz="1800" dirty="0" err="1" smtClean="0"/>
              <a:t>dibayar</a:t>
            </a:r>
            <a:r>
              <a:rPr lang="en-US" sz="1800" dirty="0" smtClean="0"/>
              <a:t> </a:t>
            </a:r>
            <a:r>
              <a:rPr lang="en-US" sz="1800" dirty="0" err="1" smtClean="0"/>
              <a:t>karyawan</a:t>
            </a:r>
            <a:r>
              <a:rPr lang="en-US" sz="1800" dirty="0" smtClean="0"/>
              <a:t>		</a:t>
            </a:r>
            <a:r>
              <a:rPr lang="en-US" sz="1800" dirty="0" err="1" smtClean="0"/>
              <a:t>xxxx</a:t>
            </a:r>
            <a:endParaRPr lang="en-US" sz="1800" dirty="0" smtClean="0"/>
          </a:p>
          <a:p>
            <a:pPr lvl="1" eaLnBrk="1" hangingPunct="1">
              <a:lnSpc>
                <a:spcPct val="80000"/>
              </a:lnSpc>
            </a:pPr>
            <a:r>
              <a:rPr lang="en-US" sz="1800" dirty="0" err="1" smtClean="0"/>
              <a:t>Jaminan</a:t>
            </a:r>
            <a:r>
              <a:rPr lang="en-US" sz="1800" dirty="0" smtClean="0"/>
              <a:t> </a:t>
            </a:r>
            <a:r>
              <a:rPr lang="en-US" sz="1800" dirty="0" err="1" smtClean="0"/>
              <a:t>Hari</a:t>
            </a:r>
            <a:r>
              <a:rPr lang="en-US" sz="1800" dirty="0" smtClean="0"/>
              <a:t> </a:t>
            </a:r>
            <a:r>
              <a:rPr lang="en-US" sz="1800" dirty="0" err="1" smtClean="0"/>
              <a:t>Tua</a:t>
            </a:r>
            <a:r>
              <a:rPr lang="en-US" sz="1800" dirty="0" smtClean="0"/>
              <a:t> </a:t>
            </a:r>
            <a:r>
              <a:rPr lang="en-US" sz="1800" dirty="0" err="1" smtClean="0"/>
              <a:t>dibayar</a:t>
            </a:r>
            <a:r>
              <a:rPr lang="en-US" sz="1800" dirty="0" smtClean="0"/>
              <a:t> </a:t>
            </a:r>
            <a:r>
              <a:rPr lang="en-US" sz="1800" dirty="0" err="1" smtClean="0"/>
              <a:t>karyawan</a:t>
            </a:r>
            <a:r>
              <a:rPr lang="en-US" sz="1800" dirty="0" smtClean="0"/>
              <a:t>		</a:t>
            </a:r>
            <a:r>
              <a:rPr lang="en-US" sz="1800" u="sng" dirty="0" err="1" smtClean="0"/>
              <a:t>xxxx</a:t>
            </a:r>
            <a:r>
              <a:rPr lang="en-US" sz="1800" dirty="0" smtClean="0"/>
              <a:t>	</a:t>
            </a:r>
            <a:r>
              <a:rPr lang="en-US" sz="2000" u="sng" dirty="0" err="1" smtClean="0"/>
              <a:t>XXXX</a:t>
            </a:r>
            <a:r>
              <a:rPr lang="en-US" sz="2000" dirty="0" smtClean="0"/>
              <a:t> ( - )</a:t>
            </a:r>
          </a:p>
          <a:p>
            <a:pPr eaLnBrk="1" hangingPunct="1">
              <a:lnSpc>
                <a:spcPct val="80000"/>
              </a:lnSpc>
            </a:pPr>
            <a:r>
              <a:rPr lang="en-US" sz="2000" dirty="0" err="1" smtClean="0"/>
              <a:t>Penghasilan</a:t>
            </a:r>
            <a:r>
              <a:rPr lang="en-US" sz="2000" dirty="0" smtClean="0"/>
              <a:t> </a:t>
            </a:r>
            <a:r>
              <a:rPr lang="en-US" sz="2000" dirty="0" err="1" smtClean="0"/>
              <a:t>Neto</a:t>
            </a:r>
            <a:r>
              <a:rPr lang="en-US" sz="2000" dirty="0" smtClean="0"/>
              <a:t>					XXXX</a:t>
            </a:r>
          </a:p>
          <a:p>
            <a:pPr eaLnBrk="1" hangingPunct="1">
              <a:lnSpc>
                <a:spcPct val="80000"/>
              </a:lnSpc>
            </a:pPr>
            <a:r>
              <a:rPr lang="en-US" sz="2000" dirty="0" err="1" smtClean="0"/>
              <a:t>Penghasilan</a:t>
            </a:r>
            <a:r>
              <a:rPr lang="en-US" sz="2000" dirty="0" smtClean="0"/>
              <a:t> </a:t>
            </a:r>
            <a:r>
              <a:rPr lang="en-US" sz="2000" dirty="0" err="1" smtClean="0"/>
              <a:t>Tidak</a:t>
            </a:r>
            <a:r>
              <a:rPr lang="en-US" sz="2000" dirty="0" smtClean="0"/>
              <a:t> </a:t>
            </a:r>
            <a:r>
              <a:rPr lang="en-US" sz="2000" dirty="0" err="1" smtClean="0"/>
              <a:t>Kena</a:t>
            </a:r>
            <a:r>
              <a:rPr lang="en-US" sz="2000" dirty="0" smtClean="0"/>
              <a:t> </a:t>
            </a:r>
            <a:r>
              <a:rPr lang="en-US" sz="2000" dirty="0" err="1" smtClean="0"/>
              <a:t>Pajak</a:t>
            </a:r>
            <a:r>
              <a:rPr lang="en-US" sz="2000" dirty="0" smtClean="0"/>
              <a:t>			</a:t>
            </a:r>
            <a:r>
              <a:rPr lang="en-US" sz="2000" u="sng" dirty="0" smtClean="0"/>
              <a:t>XXXX</a:t>
            </a:r>
            <a:r>
              <a:rPr lang="en-US" sz="2000" dirty="0" smtClean="0"/>
              <a:t> ( - )</a:t>
            </a:r>
          </a:p>
          <a:p>
            <a:pPr eaLnBrk="1" hangingPunct="1">
              <a:lnSpc>
                <a:spcPct val="80000"/>
              </a:lnSpc>
            </a:pPr>
            <a:r>
              <a:rPr lang="en-US" sz="2000" dirty="0" err="1" smtClean="0"/>
              <a:t>Penghasilan</a:t>
            </a:r>
            <a:r>
              <a:rPr lang="en-US" sz="2000" dirty="0" smtClean="0"/>
              <a:t> </a:t>
            </a:r>
            <a:r>
              <a:rPr lang="en-US" sz="2000" dirty="0" err="1" smtClean="0"/>
              <a:t>Kena</a:t>
            </a:r>
            <a:r>
              <a:rPr lang="en-US" sz="2000" dirty="0" smtClean="0"/>
              <a:t> </a:t>
            </a:r>
            <a:r>
              <a:rPr lang="en-US" sz="2000" dirty="0" err="1" smtClean="0"/>
              <a:t>Pajak</a:t>
            </a:r>
            <a:r>
              <a:rPr lang="en-US" sz="2000" dirty="0" smtClean="0"/>
              <a:t>				XXXX</a:t>
            </a:r>
          </a:p>
          <a:p>
            <a:pPr eaLnBrk="1" hangingPunct="1">
              <a:lnSpc>
                <a:spcPct val="80000"/>
              </a:lnSpc>
            </a:pPr>
            <a:r>
              <a:rPr lang="en-US" sz="2000" dirty="0" err="1" smtClean="0"/>
              <a:t>PPh</a:t>
            </a:r>
            <a:r>
              <a:rPr lang="en-US" sz="2000" dirty="0" smtClean="0"/>
              <a:t> </a:t>
            </a:r>
            <a:r>
              <a:rPr lang="en-US" sz="2000" dirty="0" err="1" smtClean="0"/>
              <a:t>Terutang</a:t>
            </a:r>
            <a:r>
              <a:rPr lang="en-US" sz="2000" dirty="0" smtClean="0"/>
              <a:t> (PKP x </a:t>
            </a:r>
            <a:r>
              <a:rPr lang="en-US" sz="2000" dirty="0" err="1" smtClean="0"/>
              <a:t>Tarif</a:t>
            </a:r>
            <a:r>
              <a:rPr lang="en-US" sz="2000" dirty="0" smtClean="0"/>
              <a:t> </a:t>
            </a:r>
            <a:r>
              <a:rPr lang="en-US" sz="2000" dirty="0" err="1" smtClean="0"/>
              <a:t>Pasal</a:t>
            </a:r>
            <a:r>
              <a:rPr lang="en-US" sz="2000" dirty="0" smtClean="0"/>
              <a:t> 17)			XXXX</a:t>
            </a:r>
          </a:p>
          <a:p>
            <a:pPr eaLnBrk="1" hangingPunct="1">
              <a:lnSpc>
                <a:spcPct val="80000"/>
              </a:lnSpc>
            </a:pPr>
            <a:r>
              <a:rPr lang="en-US" sz="2000" dirty="0" err="1" smtClean="0"/>
              <a:t>PPh</a:t>
            </a:r>
            <a:r>
              <a:rPr lang="en-US" sz="2000" dirty="0" smtClean="0"/>
              <a:t> </a:t>
            </a:r>
            <a:r>
              <a:rPr lang="en-US" sz="2000" dirty="0" err="1" smtClean="0"/>
              <a:t>Pasal</a:t>
            </a:r>
            <a:r>
              <a:rPr lang="en-US" sz="2000" dirty="0" smtClean="0"/>
              <a:t> 21 per </a:t>
            </a:r>
            <a:r>
              <a:rPr lang="en-US" sz="2000" dirty="0" err="1" smtClean="0"/>
              <a:t>bulan</a:t>
            </a:r>
            <a:r>
              <a:rPr lang="id-ID" sz="2000" dirty="0" smtClean="0"/>
              <a:t> </a:t>
            </a:r>
            <a:r>
              <a:rPr lang="en-US" sz="2000" dirty="0" smtClean="0"/>
              <a:t>(</a:t>
            </a:r>
            <a:r>
              <a:rPr lang="en-US" sz="2000" dirty="0" err="1" smtClean="0"/>
              <a:t>PPh</a:t>
            </a:r>
            <a:r>
              <a:rPr lang="en-US" sz="2000" dirty="0" smtClean="0"/>
              <a:t> </a:t>
            </a:r>
            <a:r>
              <a:rPr lang="en-US" sz="2000" dirty="0" err="1" smtClean="0"/>
              <a:t>terutang</a:t>
            </a:r>
            <a:r>
              <a:rPr lang="en-US" sz="2000" dirty="0" smtClean="0"/>
              <a:t> : 12)		XXXX</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hangingPunct="1"/>
            <a:r>
              <a:rPr lang="en-US" sz="4000" smtClean="0"/>
              <a:t>Contoh Penghitungan PPh 21</a:t>
            </a:r>
            <a:br>
              <a:rPr lang="en-US" sz="4000" smtClean="0"/>
            </a:br>
            <a:r>
              <a:rPr lang="en-US" sz="4000" smtClean="0"/>
              <a:t>Pegawai Tetap</a:t>
            </a:r>
          </a:p>
        </p:txBody>
      </p:sp>
      <p:sp>
        <p:nvSpPr>
          <p:cNvPr id="24579" name="Rectangle 3"/>
          <p:cNvSpPr>
            <a:spLocks noGrp="1" noChangeArrowheads="1"/>
          </p:cNvSpPr>
          <p:nvPr>
            <p:ph idx="1"/>
          </p:nvPr>
        </p:nvSpPr>
        <p:spPr/>
        <p:txBody>
          <a:bodyPr>
            <a:normAutofit lnSpcReduction="10000"/>
          </a:bodyPr>
          <a:lstStyle/>
          <a:p>
            <a:pPr eaLnBrk="1" hangingPunct="1">
              <a:lnSpc>
                <a:spcPct val="80000"/>
              </a:lnSpc>
            </a:pPr>
            <a:r>
              <a:rPr lang="en-US" sz="2000" dirty="0" err="1" smtClean="0"/>
              <a:t>Bambang</a:t>
            </a:r>
            <a:r>
              <a:rPr lang="en-US" sz="2000" dirty="0" smtClean="0"/>
              <a:t> </a:t>
            </a:r>
            <a:r>
              <a:rPr lang="en-US" sz="2000" dirty="0" err="1" smtClean="0"/>
              <a:t>pegawai</a:t>
            </a:r>
            <a:r>
              <a:rPr lang="en-US" sz="2000" dirty="0" smtClean="0"/>
              <a:t> </a:t>
            </a:r>
            <a:r>
              <a:rPr lang="en-US" sz="2000" dirty="0" err="1" smtClean="0"/>
              <a:t>pada</a:t>
            </a:r>
            <a:r>
              <a:rPr lang="en-US" sz="2000" dirty="0" smtClean="0"/>
              <a:t> </a:t>
            </a:r>
            <a:r>
              <a:rPr lang="en-US" sz="2000" dirty="0" err="1" smtClean="0"/>
              <a:t>perusahaan</a:t>
            </a:r>
            <a:r>
              <a:rPr lang="en-US" sz="2000" dirty="0" smtClean="0"/>
              <a:t> PT </a:t>
            </a:r>
            <a:r>
              <a:rPr lang="id-ID" sz="2000" dirty="0" smtClean="0"/>
              <a:t>Jaya Mahe</a:t>
            </a:r>
            <a:r>
              <a:rPr lang="en-US" sz="2000" dirty="0" smtClean="0"/>
              <a:t>, </a:t>
            </a:r>
            <a:r>
              <a:rPr lang="en-US" sz="2000" dirty="0" err="1" smtClean="0"/>
              <a:t>menikah</a:t>
            </a:r>
            <a:r>
              <a:rPr lang="en-US" sz="2000" dirty="0" smtClean="0"/>
              <a:t> </a:t>
            </a:r>
            <a:r>
              <a:rPr lang="en-US" sz="2000" dirty="0" err="1" smtClean="0"/>
              <a:t>mempunyai</a:t>
            </a:r>
            <a:r>
              <a:rPr lang="en-US" sz="2000" dirty="0" smtClean="0"/>
              <a:t> </a:t>
            </a:r>
            <a:r>
              <a:rPr lang="en-US" sz="2000" dirty="0" err="1" smtClean="0"/>
              <a:t>dua</a:t>
            </a:r>
            <a:r>
              <a:rPr lang="en-US" sz="2000" dirty="0" smtClean="0"/>
              <a:t> </a:t>
            </a:r>
            <a:r>
              <a:rPr lang="en-US" sz="2000" dirty="0" err="1" smtClean="0"/>
              <a:t>orang</a:t>
            </a:r>
            <a:r>
              <a:rPr lang="en-US" sz="2000" dirty="0" smtClean="0"/>
              <a:t> </a:t>
            </a:r>
            <a:r>
              <a:rPr lang="en-US" sz="2000" dirty="0" err="1" smtClean="0"/>
              <a:t>anak</a:t>
            </a:r>
            <a:r>
              <a:rPr lang="en-US" sz="2000" dirty="0" smtClean="0"/>
              <a:t>, </a:t>
            </a:r>
            <a:r>
              <a:rPr lang="en-US" sz="2000" dirty="0" err="1" smtClean="0"/>
              <a:t>memperoleh</a:t>
            </a:r>
            <a:r>
              <a:rPr lang="en-US" sz="2000" dirty="0" smtClean="0"/>
              <a:t> </a:t>
            </a:r>
            <a:r>
              <a:rPr lang="en-US" sz="2000" dirty="0" err="1" smtClean="0"/>
              <a:t>gaji</a:t>
            </a:r>
            <a:r>
              <a:rPr lang="en-US" sz="2000" dirty="0" smtClean="0"/>
              <a:t> </a:t>
            </a:r>
            <a:r>
              <a:rPr lang="en-US" sz="2000" dirty="0" err="1" smtClean="0"/>
              <a:t>sebulan</a:t>
            </a:r>
            <a:r>
              <a:rPr lang="en-US" sz="2000" dirty="0" smtClean="0"/>
              <a:t> </a:t>
            </a:r>
            <a:r>
              <a:rPr lang="en-US" sz="2000" dirty="0" err="1" smtClean="0"/>
              <a:t>Rp</a:t>
            </a:r>
            <a:r>
              <a:rPr lang="en-US" sz="2000" dirty="0" smtClean="0"/>
              <a:t>. 11.000.000,00 </a:t>
            </a:r>
            <a:r>
              <a:rPr lang="en-US" sz="2000" dirty="0" err="1" smtClean="0"/>
              <a:t>dan</a:t>
            </a:r>
            <a:r>
              <a:rPr lang="en-US" sz="2000" dirty="0" smtClean="0"/>
              <a:t> </a:t>
            </a:r>
            <a:r>
              <a:rPr lang="en-US" sz="2000" dirty="0" err="1" smtClean="0"/>
              <a:t>tunjangan</a:t>
            </a:r>
            <a:r>
              <a:rPr lang="en-US" sz="2000" dirty="0" smtClean="0"/>
              <a:t> </a:t>
            </a:r>
            <a:r>
              <a:rPr lang="en-US" sz="2000" dirty="0" err="1" smtClean="0"/>
              <a:t>jabatan</a:t>
            </a:r>
            <a:r>
              <a:rPr lang="en-US" sz="2000" dirty="0" smtClean="0"/>
              <a:t> </a:t>
            </a:r>
            <a:r>
              <a:rPr lang="en-US" sz="2000" dirty="0" err="1" smtClean="0"/>
              <a:t>sebulan</a:t>
            </a:r>
            <a:r>
              <a:rPr lang="en-US" sz="2000" dirty="0" smtClean="0"/>
              <a:t> </a:t>
            </a:r>
            <a:r>
              <a:rPr lang="en-US" sz="2000" dirty="0" err="1" smtClean="0"/>
              <a:t>Rp</a:t>
            </a:r>
            <a:r>
              <a:rPr lang="en-US" sz="2000" dirty="0" smtClean="0"/>
              <a:t> 3.000.000,00. PT </a:t>
            </a:r>
            <a:r>
              <a:rPr lang="id-ID" sz="2000" dirty="0" smtClean="0"/>
              <a:t>Jaya Mahe</a:t>
            </a:r>
            <a:r>
              <a:rPr lang="en-US" sz="2000" dirty="0" smtClean="0"/>
              <a:t> </a:t>
            </a:r>
            <a:r>
              <a:rPr lang="en-US" sz="2000" dirty="0" err="1" smtClean="0"/>
              <a:t>mengikuti</a:t>
            </a:r>
            <a:r>
              <a:rPr lang="en-US" sz="2000" dirty="0" smtClean="0"/>
              <a:t> program </a:t>
            </a:r>
            <a:r>
              <a:rPr lang="en-US" sz="2000" dirty="0" err="1" smtClean="0"/>
              <a:t>Jamsostek</a:t>
            </a:r>
            <a:r>
              <a:rPr lang="en-US" sz="2000" dirty="0" smtClean="0"/>
              <a:t>, </a:t>
            </a:r>
            <a:r>
              <a:rPr lang="en-US" sz="2000" dirty="0" err="1" smtClean="0"/>
              <a:t>premi</a:t>
            </a:r>
            <a:r>
              <a:rPr lang="en-US" sz="2000" dirty="0" smtClean="0"/>
              <a:t> </a:t>
            </a:r>
            <a:r>
              <a:rPr lang="en-US" sz="2000" dirty="0" err="1" smtClean="0"/>
              <a:t>Jaminan</a:t>
            </a:r>
            <a:r>
              <a:rPr lang="en-US" sz="2000" dirty="0" smtClean="0"/>
              <a:t> </a:t>
            </a:r>
            <a:r>
              <a:rPr lang="en-US" sz="2000" dirty="0" err="1" smtClean="0"/>
              <a:t>Kecelakaan</a:t>
            </a:r>
            <a:r>
              <a:rPr lang="en-US" sz="2000" dirty="0" smtClean="0"/>
              <a:t> </a:t>
            </a:r>
            <a:r>
              <a:rPr lang="en-US" sz="2000" dirty="0" err="1" smtClean="0"/>
              <a:t>Kerja</a:t>
            </a:r>
            <a:r>
              <a:rPr lang="en-US" sz="2000" dirty="0" smtClean="0"/>
              <a:t> </a:t>
            </a:r>
            <a:r>
              <a:rPr lang="en-US" sz="2000" dirty="0" err="1" smtClean="0"/>
              <a:t>dan</a:t>
            </a:r>
            <a:r>
              <a:rPr lang="en-US" sz="2000" dirty="0" smtClean="0"/>
              <a:t> </a:t>
            </a:r>
            <a:r>
              <a:rPr lang="en-US" sz="2000" dirty="0" err="1" smtClean="0"/>
              <a:t>premi</a:t>
            </a:r>
            <a:r>
              <a:rPr lang="en-US" sz="2000" dirty="0" smtClean="0"/>
              <a:t> </a:t>
            </a:r>
            <a:r>
              <a:rPr lang="en-US" sz="2000" dirty="0" err="1" smtClean="0"/>
              <a:t>Jaminan</a:t>
            </a:r>
            <a:r>
              <a:rPr lang="en-US" sz="2000" dirty="0" smtClean="0"/>
              <a:t> </a:t>
            </a:r>
            <a:r>
              <a:rPr lang="en-US" sz="2000" dirty="0" err="1" smtClean="0"/>
              <a:t>Kematian</a:t>
            </a:r>
            <a:r>
              <a:rPr lang="en-US" sz="2000" dirty="0" smtClean="0"/>
              <a:t> </a:t>
            </a:r>
            <a:r>
              <a:rPr lang="en-US" sz="2000" dirty="0" err="1" smtClean="0"/>
              <a:t>dibayar</a:t>
            </a:r>
            <a:r>
              <a:rPr lang="en-US" sz="2000" dirty="0" smtClean="0"/>
              <a:t> </a:t>
            </a:r>
            <a:r>
              <a:rPr lang="en-US" sz="2000" dirty="0" err="1" smtClean="0"/>
              <a:t>oleh</a:t>
            </a:r>
            <a:r>
              <a:rPr lang="en-US" sz="2000" dirty="0" smtClean="0"/>
              <a:t> </a:t>
            </a:r>
            <a:r>
              <a:rPr lang="en-US" sz="2000" dirty="0" err="1" smtClean="0"/>
              <a:t>pemberi</a:t>
            </a:r>
            <a:r>
              <a:rPr lang="en-US" sz="2000" dirty="0" smtClean="0"/>
              <a:t> </a:t>
            </a:r>
            <a:r>
              <a:rPr lang="en-US" sz="2000" dirty="0" err="1" smtClean="0"/>
              <a:t>kerja</a:t>
            </a:r>
            <a:r>
              <a:rPr lang="en-US" sz="2000" dirty="0" smtClean="0"/>
              <a:t> </a:t>
            </a:r>
            <a:r>
              <a:rPr lang="en-US" sz="2000" dirty="0" err="1" smtClean="0"/>
              <a:t>dengan</a:t>
            </a:r>
            <a:r>
              <a:rPr lang="en-US" sz="2000" dirty="0" smtClean="0"/>
              <a:t> </a:t>
            </a:r>
            <a:r>
              <a:rPr lang="en-US" sz="2000" dirty="0" err="1" smtClean="0"/>
              <a:t>jumlah</a:t>
            </a:r>
            <a:r>
              <a:rPr lang="en-US" sz="2000" dirty="0" smtClean="0"/>
              <a:t> </a:t>
            </a:r>
            <a:r>
              <a:rPr lang="en-US" sz="2000" dirty="0" err="1" smtClean="0"/>
              <a:t>masing-masing</a:t>
            </a:r>
            <a:r>
              <a:rPr lang="en-US" sz="2000" dirty="0" smtClean="0"/>
              <a:t> 0,50% </a:t>
            </a:r>
            <a:r>
              <a:rPr lang="en-US" sz="2000" dirty="0" err="1" smtClean="0"/>
              <a:t>dan</a:t>
            </a:r>
            <a:r>
              <a:rPr lang="en-US" sz="2000" dirty="0" smtClean="0"/>
              <a:t> 0,30% </a:t>
            </a:r>
            <a:r>
              <a:rPr lang="en-US" sz="2000" dirty="0" err="1" smtClean="0"/>
              <a:t>dari</a:t>
            </a:r>
            <a:r>
              <a:rPr lang="en-US" sz="2000" dirty="0" smtClean="0"/>
              <a:t> </a:t>
            </a:r>
            <a:r>
              <a:rPr lang="en-US" sz="2000" dirty="0" err="1" smtClean="0"/>
              <a:t>gaji</a:t>
            </a:r>
            <a:r>
              <a:rPr lang="en-US" sz="2000" dirty="0" smtClean="0"/>
              <a:t>. PT </a:t>
            </a:r>
            <a:r>
              <a:rPr lang="id-ID" sz="2000" dirty="0" smtClean="0"/>
              <a:t>Jaya Mahe</a:t>
            </a:r>
            <a:r>
              <a:rPr lang="en-US" sz="2000" dirty="0" smtClean="0"/>
              <a:t> </a:t>
            </a:r>
            <a:r>
              <a:rPr lang="en-US" sz="2000" dirty="0" err="1" smtClean="0"/>
              <a:t>menanggung</a:t>
            </a:r>
            <a:r>
              <a:rPr lang="en-US" sz="2000" dirty="0" smtClean="0"/>
              <a:t> </a:t>
            </a:r>
            <a:r>
              <a:rPr lang="en-US" sz="2000" dirty="0" err="1" smtClean="0"/>
              <a:t>iuran</a:t>
            </a:r>
            <a:r>
              <a:rPr lang="en-US" sz="2000" dirty="0" smtClean="0"/>
              <a:t> </a:t>
            </a:r>
            <a:r>
              <a:rPr lang="en-US" sz="2000" dirty="0" err="1" smtClean="0"/>
              <a:t>Jaminan</a:t>
            </a:r>
            <a:r>
              <a:rPr lang="en-US" sz="2000" dirty="0" smtClean="0"/>
              <a:t> </a:t>
            </a:r>
            <a:r>
              <a:rPr lang="en-US" sz="2000" dirty="0" err="1" smtClean="0"/>
              <a:t>Hari</a:t>
            </a:r>
            <a:r>
              <a:rPr lang="en-US" sz="2000" dirty="0" smtClean="0"/>
              <a:t> </a:t>
            </a:r>
            <a:r>
              <a:rPr lang="en-US" sz="2000" dirty="0" err="1" smtClean="0"/>
              <a:t>Tua</a:t>
            </a:r>
            <a:r>
              <a:rPr lang="en-US" sz="2000" dirty="0" smtClean="0"/>
              <a:t> </a:t>
            </a:r>
            <a:r>
              <a:rPr lang="en-US" sz="2000" dirty="0" err="1" smtClean="0"/>
              <a:t>setiap</a:t>
            </a:r>
            <a:r>
              <a:rPr lang="en-US" sz="2000" dirty="0" smtClean="0"/>
              <a:t> </a:t>
            </a:r>
            <a:r>
              <a:rPr lang="en-US" sz="2000" dirty="0" err="1" smtClean="0"/>
              <a:t>bulan</a:t>
            </a:r>
            <a:r>
              <a:rPr lang="en-US" sz="2000" dirty="0" smtClean="0"/>
              <a:t> </a:t>
            </a:r>
            <a:r>
              <a:rPr lang="en-US" sz="2000" dirty="0" err="1" smtClean="0"/>
              <a:t>sebesar</a:t>
            </a:r>
            <a:r>
              <a:rPr lang="en-US" sz="2000" dirty="0" smtClean="0"/>
              <a:t> 3,70% </a:t>
            </a:r>
            <a:r>
              <a:rPr lang="en-US" sz="2000" dirty="0" err="1" smtClean="0"/>
              <a:t>dari</a:t>
            </a:r>
            <a:r>
              <a:rPr lang="en-US" sz="2000" dirty="0" smtClean="0"/>
              <a:t> </a:t>
            </a:r>
            <a:r>
              <a:rPr lang="en-US" sz="2000" dirty="0" err="1" smtClean="0"/>
              <a:t>gaji</a:t>
            </a:r>
            <a:r>
              <a:rPr lang="en-US" sz="2000" dirty="0" smtClean="0"/>
              <a:t> </a:t>
            </a:r>
            <a:r>
              <a:rPr lang="en-US" sz="2000" dirty="0" err="1" smtClean="0"/>
              <a:t>sedangkan</a:t>
            </a:r>
            <a:r>
              <a:rPr lang="en-US" sz="2000" dirty="0" smtClean="0"/>
              <a:t> </a:t>
            </a:r>
            <a:r>
              <a:rPr lang="en-US" sz="2000" dirty="0" err="1" smtClean="0"/>
              <a:t>Bambang</a:t>
            </a:r>
            <a:r>
              <a:rPr lang="en-US" sz="2000" dirty="0" smtClean="0"/>
              <a:t> </a:t>
            </a:r>
            <a:r>
              <a:rPr lang="en-US" sz="2000" dirty="0" err="1" smtClean="0"/>
              <a:t>membayar</a:t>
            </a:r>
            <a:r>
              <a:rPr lang="en-US" sz="2000" dirty="0" smtClean="0"/>
              <a:t> </a:t>
            </a:r>
            <a:r>
              <a:rPr lang="en-US" sz="2000" dirty="0" err="1" smtClean="0"/>
              <a:t>iuran</a:t>
            </a:r>
            <a:r>
              <a:rPr lang="en-US" sz="2000" dirty="0" smtClean="0"/>
              <a:t> </a:t>
            </a:r>
            <a:r>
              <a:rPr lang="en-US" sz="2000" dirty="0" err="1" smtClean="0"/>
              <a:t>Jaminan</a:t>
            </a:r>
            <a:r>
              <a:rPr lang="en-US" sz="2000" dirty="0" smtClean="0"/>
              <a:t> </a:t>
            </a:r>
            <a:r>
              <a:rPr lang="en-US" sz="2000" dirty="0" err="1" smtClean="0"/>
              <a:t>Hari</a:t>
            </a:r>
            <a:r>
              <a:rPr lang="en-US" sz="2000" dirty="0" smtClean="0"/>
              <a:t> </a:t>
            </a:r>
            <a:r>
              <a:rPr lang="en-US" sz="2000" dirty="0" err="1" smtClean="0"/>
              <a:t>Tua</a:t>
            </a:r>
            <a:r>
              <a:rPr lang="en-US" sz="2000" dirty="0" smtClean="0"/>
              <a:t> </a:t>
            </a:r>
            <a:r>
              <a:rPr lang="en-US" sz="2000" dirty="0" err="1" smtClean="0"/>
              <a:t>sebesar</a:t>
            </a:r>
            <a:r>
              <a:rPr lang="en-US" sz="2000" dirty="0" smtClean="0"/>
              <a:t> 2,00% </a:t>
            </a:r>
            <a:r>
              <a:rPr lang="en-US" sz="2000" dirty="0" err="1" smtClean="0"/>
              <a:t>dari</a:t>
            </a:r>
            <a:r>
              <a:rPr lang="en-US" sz="2000" dirty="0" smtClean="0"/>
              <a:t> </a:t>
            </a:r>
            <a:r>
              <a:rPr lang="en-US" sz="2000" dirty="0" err="1" smtClean="0"/>
              <a:t>gaji</a:t>
            </a:r>
            <a:r>
              <a:rPr lang="en-US" sz="2000" dirty="0" smtClean="0"/>
              <a:t> </a:t>
            </a:r>
            <a:r>
              <a:rPr lang="en-US" sz="2000" dirty="0" err="1" smtClean="0"/>
              <a:t>setiap</a:t>
            </a:r>
            <a:r>
              <a:rPr lang="en-US" sz="2000" dirty="0" smtClean="0"/>
              <a:t> </a:t>
            </a:r>
            <a:r>
              <a:rPr lang="en-US" sz="2000" dirty="0" err="1" smtClean="0"/>
              <a:t>bulan</a:t>
            </a:r>
            <a:r>
              <a:rPr lang="en-US" sz="2000" dirty="0" smtClean="0"/>
              <a:t>. </a:t>
            </a:r>
          </a:p>
          <a:p>
            <a:pPr eaLnBrk="1" hangingPunct="1">
              <a:lnSpc>
                <a:spcPct val="80000"/>
              </a:lnSpc>
            </a:pPr>
            <a:r>
              <a:rPr lang="en-US" sz="2000" dirty="0" err="1" smtClean="0"/>
              <a:t>Disamping</a:t>
            </a:r>
            <a:r>
              <a:rPr lang="en-US" sz="2000" dirty="0" smtClean="0"/>
              <a:t> </a:t>
            </a:r>
            <a:r>
              <a:rPr lang="en-US" sz="2000" dirty="0" err="1" smtClean="0"/>
              <a:t>itu</a:t>
            </a:r>
            <a:r>
              <a:rPr lang="en-US" sz="2000" dirty="0" smtClean="0"/>
              <a:t> PT </a:t>
            </a:r>
            <a:r>
              <a:rPr lang="id-ID" sz="2000" dirty="0" smtClean="0"/>
              <a:t>Jaya Mahe</a:t>
            </a:r>
            <a:r>
              <a:rPr lang="en-US" sz="2000" dirty="0" smtClean="0"/>
              <a:t> </a:t>
            </a:r>
            <a:r>
              <a:rPr lang="en-US" sz="2000" dirty="0" err="1" smtClean="0"/>
              <a:t>juga</a:t>
            </a:r>
            <a:r>
              <a:rPr lang="en-US" sz="2000" dirty="0" smtClean="0"/>
              <a:t> </a:t>
            </a:r>
            <a:r>
              <a:rPr lang="en-US" sz="2000" dirty="0" err="1" smtClean="0"/>
              <a:t>mengikuti</a:t>
            </a:r>
            <a:r>
              <a:rPr lang="en-US" sz="2000" dirty="0" smtClean="0"/>
              <a:t> program </a:t>
            </a:r>
            <a:r>
              <a:rPr lang="en-US" sz="2000" dirty="0" err="1" smtClean="0"/>
              <a:t>pensiun</a:t>
            </a:r>
            <a:r>
              <a:rPr lang="en-US" sz="2000" dirty="0" smtClean="0"/>
              <a:t> </a:t>
            </a:r>
            <a:r>
              <a:rPr lang="en-US" sz="2000" dirty="0" err="1" smtClean="0"/>
              <a:t>untuk</a:t>
            </a:r>
            <a:r>
              <a:rPr lang="en-US" sz="2000" dirty="0" smtClean="0"/>
              <a:t> </a:t>
            </a:r>
            <a:r>
              <a:rPr lang="en-US" sz="2000" dirty="0" err="1" smtClean="0"/>
              <a:t>pegawainya</a:t>
            </a:r>
            <a:r>
              <a:rPr lang="en-US" sz="2000" dirty="0" smtClean="0"/>
              <a:t> </a:t>
            </a:r>
            <a:r>
              <a:rPr lang="en-US" sz="2000" dirty="0" err="1" smtClean="0"/>
              <a:t>melalui</a:t>
            </a:r>
            <a:r>
              <a:rPr lang="en-US" sz="2000" dirty="0" smtClean="0"/>
              <a:t> PT Ta</a:t>
            </a:r>
            <a:r>
              <a:rPr lang="id-ID" sz="2000" dirty="0" smtClean="0"/>
              <a:t>s</a:t>
            </a:r>
            <a:r>
              <a:rPr lang="en-US" sz="2000" dirty="0" smtClean="0"/>
              <a:t>pen. PT </a:t>
            </a:r>
            <a:r>
              <a:rPr lang="id-ID" sz="2000" dirty="0" smtClean="0"/>
              <a:t>Jaya Mahe </a:t>
            </a:r>
            <a:r>
              <a:rPr lang="en-US" sz="2000" dirty="0" err="1" smtClean="0"/>
              <a:t>membayar</a:t>
            </a:r>
            <a:r>
              <a:rPr lang="en-US" sz="2000" dirty="0" smtClean="0"/>
              <a:t> </a:t>
            </a:r>
            <a:r>
              <a:rPr lang="en-US" sz="2000" dirty="0" err="1" smtClean="0"/>
              <a:t>iuran</a:t>
            </a:r>
            <a:r>
              <a:rPr lang="en-US" sz="2000" dirty="0" smtClean="0"/>
              <a:t> </a:t>
            </a:r>
            <a:r>
              <a:rPr lang="en-US" sz="2000" dirty="0" err="1" smtClean="0"/>
              <a:t>pensiun</a:t>
            </a:r>
            <a:r>
              <a:rPr lang="en-US" sz="2000" dirty="0" smtClean="0"/>
              <a:t> </a:t>
            </a:r>
            <a:r>
              <a:rPr lang="en-US" sz="2000" dirty="0" err="1" smtClean="0"/>
              <a:t>untuk</a:t>
            </a:r>
            <a:r>
              <a:rPr lang="en-US" sz="2000" dirty="0" smtClean="0"/>
              <a:t> </a:t>
            </a:r>
            <a:r>
              <a:rPr lang="en-US" sz="2000" dirty="0" err="1" smtClean="0"/>
              <a:t>Bambang</a:t>
            </a:r>
            <a:r>
              <a:rPr lang="en-US" sz="2000" dirty="0" smtClean="0"/>
              <a:t> </a:t>
            </a:r>
            <a:r>
              <a:rPr lang="en-US" sz="2000" dirty="0" err="1" smtClean="0"/>
              <a:t>ke</a:t>
            </a:r>
            <a:r>
              <a:rPr lang="en-US" sz="2000" dirty="0" smtClean="0"/>
              <a:t> </a:t>
            </a:r>
            <a:r>
              <a:rPr lang="en-US" sz="2000" dirty="0" err="1" smtClean="0"/>
              <a:t>dana</a:t>
            </a:r>
            <a:r>
              <a:rPr lang="en-US" sz="2000" dirty="0" smtClean="0"/>
              <a:t> </a:t>
            </a:r>
            <a:r>
              <a:rPr lang="en-US" sz="2000" dirty="0" err="1" smtClean="0"/>
              <a:t>pensiun</a:t>
            </a:r>
            <a:r>
              <a:rPr lang="en-US" sz="2000" dirty="0" smtClean="0"/>
              <a:t>, yang </a:t>
            </a:r>
            <a:r>
              <a:rPr lang="en-US" sz="2000" dirty="0" err="1" smtClean="0"/>
              <a:t>pendiriannya</a:t>
            </a:r>
            <a:r>
              <a:rPr lang="en-US" sz="2000" dirty="0" smtClean="0"/>
              <a:t> </a:t>
            </a:r>
            <a:r>
              <a:rPr lang="en-US" sz="2000" dirty="0" err="1" smtClean="0"/>
              <a:t>telah</a:t>
            </a:r>
            <a:r>
              <a:rPr lang="en-US" sz="2000" dirty="0" smtClean="0"/>
              <a:t> </a:t>
            </a:r>
            <a:r>
              <a:rPr lang="en-US" sz="2000" dirty="0" err="1" smtClean="0"/>
              <a:t>disahkan</a:t>
            </a:r>
            <a:r>
              <a:rPr lang="en-US" sz="2000" dirty="0" smtClean="0"/>
              <a:t> </a:t>
            </a:r>
            <a:r>
              <a:rPr lang="en-US" sz="2000" dirty="0" err="1" smtClean="0"/>
              <a:t>oleh</a:t>
            </a:r>
            <a:r>
              <a:rPr lang="en-US" sz="2000" dirty="0" smtClean="0"/>
              <a:t> </a:t>
            </a:r>
            <a:r>
              <a:rPr lang="en-US" sz="2000" dirty="0" err="1" smtClean="0"/>
              <a:t>Menteri</a:t>
            </a:r>
            <a:r>
              <a:rPr lang="en-US" sz="2000" dirty="0" smtClean="0"/>
              <a:t> </a:t>
            </a:r>
            <a:r>
              <a:rPr lang="en-US" sz="2000" dirty="0" err="1" smtClean="0"/>
              <a:t>Keuangan</a:t>
            </a:r>
            <a:r>
              <a:rPr lang="en-US" sz="2000" dirty="0" smtClean="0"/>
              <a:t>, </a:t>
            </a:r>
            <a:r>
              <a:rPr lang="en-US" sz="2000" dirty="0" err="1" smtClean="0"/>
              <a:t>setiap</a:t>
            </a:r>
            <a:r>
              <a:rPr lang="en-US" sz="2000" dirty="0" smtClean="0"/>
              <a:t> </a:t>
            </a:r>
            <a:r>
              <a:rPr lang="en-US" sz="2000" dirty="0" err="1" smtClean="0"/>
              <a:t>bulan</a:t>
            </a:r>
            <a:r>
              <a:rPr lang="en-US" sz="2000" dirty="0" smtClean="0"/>
              <a:t> </a:t>
            </a:r>
            <a:r>
              <a:rPr lang="en-US" sz="2000" dirty="0" err="1" smtClean="0"/>
              <a:t>sebesar</a:t>
            </a:r>
            <a:r>
              <a:rPr lang="en-US" sz="2000" dirty="0" smtClean="0"/>
              <a:t> </a:t>
            </a:r>
            <a:r>
              <a:rPr lang="en-US" sz="2000" dirty="0" err="1" smtClean="0"/>
              <a:t>Rp</a:t>
            </a:r>
            <a:r>
              <a:rPr lang="en-US" sz="2000" dirty="0" smtClean="0"/>
              <a:t>. 70.000,00, </a:t>
            </a:r>
            <a:r>
              <a:rPr lang="en-US" sz="2000" dirty="0" err="1" smtClean="0"/>
              <a:t>sedangkan</a:t>
            </a:r>
            <a:r>
              <a:rPr lang="en-US" sz="2000" dirty="0" smtClean="0"/>
              <a:t> </a:t>
            </a:r>
            <a:r>
              <a:rPr lang="en-US" sz="2000" dirty="0" err="1" smtClean="0"/>
              <a:t>Bambang</a:t>
            </a:r>
            <a:r>
              <a:rPr lang="en-US" sz="2000" dirty="0" smtClean="0"/>
              <a:t> </a:t>
            </a:r>
            <a:r>
              <a:rPr lang="en-US" sz="2000" dirty="0" err="1" smtClean="0"/>
              <a:t>membayar</a:t>
            </a:r>
            <a:r>
              <a:rPr lang="en-US" sz="2000" dirty="0" smtClean="0"/>
              <a:t> </a:t>
            </a:r>
            <a:r>
              <a:rPr lang="en-US" sz="2000" dirty="0" err="1" smtClean="0"/>
              <a:t>iuran</a:t>
            </a:r>
            <a:r>
              <a:rPr lang="en-US" sz="2000" dirty="0" smtClean="0"/>
              <a:t> </a:t>
            </a:r>
            <a:r>
              <a:rPr lang="en-US" sz="2000" dirty="0" err="1" smtClean="0"/>
              <a:t>pensiun</a:t>
            </a:r>
            <a:r>
              <a:rPr lang="en-US" sz="2000" dirty="0" smtClean="0"/>
              <a:t> </a:t>
            </a:r>
            <a:r>
              <a:rPr lang="en-US" sz="2000" dirty="0" err="1" smtClean="0"/>
              <a:t>sebesar</a:t>
            </a:r>
            <a:r>
              <a:rPr lang="en-US" sz="2000" dirty="0" smtClean="0"/>
              <a:t> </a:t>
            </a:r>
            <a:r>
              <a:rPr lang="en-US" sz="2000" dirty="0" err="1" smtClean="0"/>
              <a:t>Rp</a:t>
            </a:r>
            <a:r>
              <a:rPr lang="en-US" sz="2000" dirty="0" smtClean="0"/>
              <a:t>. 50.000,00</a:t>
            </a:r>
          </a:p>
          <a:p>
            <a:pPr eaLnBrk="1" hangingPunct="1">
              <a:lnSpc>
                <a:spcPct val="80000"/>
              </a:lnSpc>
            </a:pPr>
            <a:r>
              <a:rPr lang="en-US" sz="2000" dirty="0" err="1" smtClean="0"/>
              <a:t>Pembayaran</a:t>
            </a:r>
            <a:r>
              <a:rPr lang="en-US" sz="2000" dirty="0" smtClean="0"/>
              <a:t> </a:t>
            </a:r>
            <a:r>
              <a:rPr lang="en-US" sz="2000" dirty="0" err="1" smtClean="0"/>
              <a:t>iuran</a:t>
            </a:r>
            <a:r>
              <a:rPr lang="en-US" sz="2000" dirty="0" smtClean="0"/>
              <a:t> </a:t>
            </a:r>
            <a:r>
              <a:rPr lang="en-US" sz="2000" dirty="0" err="1" smtClean="0"/>
              <a:t>jaminan</a:t>
            </a:r>
            <a:r>
              <a:rPr lang="en-US" sz="2000" dirty="0" smtClean="0"/>
              <a:t> </a:t>
            </a:r>
            <a:r>
              <a:rPr lang="en-US" sz="2000" dirty="0" err="1" smtClean="0"/>
              <a:t>hari</a:t>
            </a:r>
            <a:r>
              <a:rPr lang="en-US" sz="2000" dirty="0" smtClean="0"/>
              <a:t> </a:t>
            </a:r>
            <a:r>
              <a:rPr lang="en-US" sz="2000" dirty="0" err="1" smtClean="0"/>
              <a:t>tua</a:t>
            </a:r>
            <a:r>
              <a:rPr lang="en-US" sz="2000" dirty="0" smtClean="0"/>
              <a:t> </a:t>
            </a:r>
            <a:r>
              <a:rPr lang="en-US" sz="2000" dirty="0" err="1" smtClean="0"/>
              <a:t>dan</a:t>
            </a:r>
            <a:r>
              <a:rPr lang="en-US" sz="2000" dirty="0" smtClean="0"/>
              <a:t> </a:t>
            </a:r>
            <a:r>
              <a:rPr lang="en-US" sz="2000" dirty="0" err="1" smtClean="0"/>
              <a:t>iuran</a:t>
            </a:r>
            <a:r>
              <a:rPr lang="en-US" sz="2000" dirty="0" smtClean="0"/>
              <a:t> </a:t>
            </a:r>
            <a:r>
              <a:rPr lang="en-US" sz="2000" dirty="0" err="1" smtClean="0"/>
              <a:t>pensiun</a:t>
            </a:r>
            <a:r>
              <a:rPr lang="en-US" sz="2000" dirty="0" smtClean="0"/>
              <a:t> yang </a:t>
            </a:r>
            <a:r>
              <a:rPr lang="en-US" sz="2000" dirty="0" err="1" smtClean="0"/>
              <a:t>dibayar</a:t>
            </a:r>
            <a:r>
              <a:rPr lang="en-US" sz="2000" dirty="0" smtClean="0"/>
              <a:t> </a:t>
            </a:r>
            <a:r>
              <a:rPr lang="en-US" sz="2000" dirty="0" err="1" smtClean="0"/>
              <a:t>karyawan</a:t>
            </a:r>
            <a:r>
              <a:rPr lang="en-US" sz="2000" dirty="0" smtClean="0"/>
              <a:t> </a:t>
            </a:r>
            <a:r>
              <a:rPr lang="en-US" sz="2000" dirty="0" err="1" smtClean="0"/>
              <a:t>melalui</a:t>
            </a:r>
            <a:r>
              <a:rPr lang="en-US" sz="2000" dirty="0" smtClean="0"/>
              <a:t> </a:t>
            </a:r>
            <a:r>
              <a:rPr lang="en-US" sz="2000" dirty="0" err="1" smtClean="0"/>
              <a:t>mekanisme</a:t>
            </a:r>
            <a:r>
              <a:rPr lang="en-US" sz="2000" dirty="0" smtClean="0"/>
              <a:t> </a:t>
            </a:r>
            <a:r>
              <a:rPr lang="en-US" sz="2000" dirty="0" err="1" smtClean="0"/>
              <a:t>pemotongan</a:t>
            </a:r>
            <a:r>
              <a:rPr lang="en-US" sz="2000" dirty="0" smtClean="0"/>
              <a:t> </a:t>
            </a:r>
            <a:r>
              <a:rPr lang="en-US" sz="2000" dirty="0" err="1" smtClean="0"/>
              <a:t>dari</a:t>
            </a:r>
            <a:r>
              <a:rPr lang="en-US" sz="2000" dirty="0" smtClean="0"/>
              <a:t> </a:t>
            </a:r>
            <a:r>
              <a:rPr lang="en-US" sz="2000" dirty="0" err="1" smtClean="0"/>
              <a:t>gaji</a:t>
            </a:r>
            <a:r>
              <a:rPr lang="en-US" sz="2000" dirty="0" smtClean="0"/>
              <a:t> </a:t>
            </a:r>
            <a:r>
              <a:rPr lang="en-US" sz="2000" dirty="0" err="1" smtClean="0"/>
              <a:t>tidap</a:t>
            </a:r>
            <a:r>
              <a:rPr lang="en-US" sz="2000" dirty="0" smtClean="0"/>
              <a:t> </a:t>
            </a:r>
            <a:r>
              <a:rPr lang="en-US" sz="2000" dirty="0" err="1" smtClean="0"/>
              <a:t>bulan</a:t>
            </a:r>
            <a:endParaRPr lang="en-US" sz="20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000" dirty="0" err="1" smtClean="0"/>
              <a:t>Jurnal</a:t>
            </a:r>
            <a:r>
              <a:rPr lang="en-US" sz="4000" dirty="0" smtClean="0"/>
              <a:t> </a:t>
            </a:r>
            <a:r>
              <a:rPr lang="en-US" sz="4000" dirty="0" err="1" smtClean="0"/>
              <a:t>Pemotongan</a:t>
            </a:r>
            <a:r>
              <a:rPr lang="en-US" sz="4000" dirty="0" smtClean="0"/>
              <a:t> </a:t>
            </a:r>
            <a:r>
              <a:rPr lang="en-US" sz="4000" dirty="0" err="1" smtClean="0"/>
              <a:t>PPh</a:t>
            </a:r>
            <a:r>
              <a:rPr lang="en-US" sz="4000" dirty="0" smtClean="0"/>
              <a:t> 21</a:t>
            </a:r>
            <a:br>
              <a:rPr lang="en-US" sz="4000" dirty="0" smtClean="0"/>
            </a:br>
            <a:endParaRPr lang="en-US" sz="2400" b="1" dirty="0" smtClean="0"/>
          </a:p>
        </p:txBody>
      </p:sp>
      <p:sp>
        <p:nvSpPr>
          <p:cNvPr id="26627" name="Rectangle 3"/>
          <p:cNvSpPr>
            <a:spLocks noGrp="1" noChangeArrowheads="1"/>
          </p:cNvSpPr>
          <p:nvPr>
            <p:ph idx="1"/>
          </p:nvPr>
        </p:nvSpPr>
        <p:spPr/>
        <p:txBody>
          <a:bodyPr/>
          <a:lstStyle/>
          <a:p>
            <a:pPr eaLnBrk="1" hangingPunct="1">
              <a:spcBef>
                <a:spcPct val="0"/>
              </a:spcBef>
              <a:buFont typeface="Wingdings" pitchFamily="2" charset="2"/>
              <a:buNone/>
            </a:pPr>
            <a:r>
              <a:rPr lang="en-US" dirty="0" err="1" smtClean="0"/>
              <a:t>Beban</a:t>
            </a:r>
            <a:r>
              <a:rPr lang="en-US" dirty="0" smtClean="0"/>
              <a:t> </a:t>
            </a:r>
            <a:r>
              <a:rPr lang="en-US" dirty="0" err="1" smtClean="0"/>
              <a:t>Gaji</a:t>
            </a:r>
            <a:r>
              <a:rPr lang="en-US" dirty="0" smtClean="0"/>
              <a:t>				xxx</a:t>
            </a:r>
          </a:p>
          <a:p>
            <a:pPr eaLnBrk="1" hangingPunct="1">
              <a:spcBef>
                <a:spcPct val="0"/>
              </a:spcBef>
              <a:buFont typeface="Wingdings" pitchFamily="2" charset="2"/>
              <a:buNone/>
            </a:pPr>
            <a:r>
              <a:rPr lang="en-US" dirty="0" err="1" smtClean="0"/>
              <a:t>Beban</a:t>
            </a:r>
            <a:r>
              <a:rPr lang="en-US" dirty="0" smtClean="0"/>
              <a:t> </a:t>
            </a:r>
            <a:r>
              <a:rPr lang="en-US" dirty="0" err="1" smtClean="0"/>
              <a:t>Tunjangan</a:t>
            </a:r>
            <a:r>
              <a:rPr lang="en-US" dirty="0" smtClean="0"/>
              <a:t>			xxx</a:t>
            </a:r>
          </a:p>
          <a:p>
            <a:pPr eaLnBrk="1" hangingPunct="1">
              <a:spcBef>
                <a:spcPct val="0"/>
              </a:spcBef>
              <a:buFont typeface="Wingdings" pitchFamily="2" charset="2"/>
              <a:buNone/>
            </a:pPr>
            <a:r>
              <a:rPr lang="en-US" dirty="0" smtClean="0"/>
              <a:t>		</a:t>
            </a:r>
            <a:r>
              <a:rPr lang="en-US" dirty="0" err="1" smtClean="0"/>
              <a:t>Hutang</a:t>
            </a:r>
            <a:r>
              <a:rPr lang="en-US" dirty="0" smtClean="0"/>
              <a:t> </a:t>
            </a:r>
            <a:r>
              <a:rPr lang="en-US" dirty="0" err="1" smtClean="0"/>
              <a:t>PPh</a:t>
            </a:r>
            <a:r>
              <a:rPr lang="en-US" dirty="0" smtClean="0"/>
              <a:t> </a:t>
            </a:r>
            <a:r>
              <a:rPr lang="en-US" dirty="0" err="1" smtClean="0"/>
              <a:t>pasal</a:t>
            </a:r>
            <a:r>
              <a:rPr lang="en-US" dirty="0" smtClean="0"/>
              <a:t> 21		</a:t>
            </a:r>
            <a:r>
              <a:rPr lang="id-ID" dirty="0" smtClean="0"/>
              <a:t>	</a:t>
            </a:r>
            <a:r>
              <a:rPr lang="en-US" dirty="0" smtClean="0"/>
              <a:t>xxx</a:t>
            </a:r>
          </a:p>
          <a:p>
            <a:pPr eaLnBrk="1" hangingPunct="1">
              <a:spcBef>
                <a:spcPct val="0"/>
              </a:spcBef>
              <a:buFont typeface="Wingdings" pitchFamily="2" charset="2"/>
              <a:buNone/>
            </a:pPr>
            <a:r>
              <a:rPr lang="en-US" dirty="0" smtClean="0"/>
              <a:t>		</a:t>
            </a:r>
            <a:r>
              <a:rPr lang="en-US" dirty="0" err="1" smtClean="0"/>
              <a:t>Hutang</a:t>
            </a:r>
            <a:r>
              <a:rPr lang="en-US" dirty="0" smtClean="0"/>
              <a:t> </a:t>
            </a:r>
            <a:r>
              <a:rPr lang="en-US" dirty="0" err="1" smtClean="0"/>
              <a:t>Taspen</a:t>
            </a:r>
            <a:r>
              <a:rPr lang="en-US" dirty="0" smtClean="0"/>
              <a:t>			</a:t>
            </a:r>
            <a:r>
              <a:rPr lang="id-ID" smtClean="0"/>
              <a:t>	</a:t>
            </a:r>
            <a:r>
              <a:rPr lang="en-US" smtClean="0"/>
              <a:t>xxx</a:t>
            </a:r>
            <a:endParaRPr lang="en-US" dirty="0" smtClean="0"/>
          </a:p>
          <a:p>
            <a:pPr eaLnBrk="1" hangingPunct="1">
              <a:spcBef>
                <a:spcPct val="0"/>
              </a:spcBef>
              <a:buFont typeface="Wingdings" pitchFamily="2" charset="2"/>
              <a:buNone/>
            </a:pPr>
            <a:r>
              <a:rPr lang="en-US" dirty="0" smtClean="0"/>
              <a:t>		</a:t>
            </a:r>
            <a:r>
              <a:rPr lang="en-US" dirty="0" err="1" smtClean="0"/>
              <a:t>Kas</a:t>
            </a:r>
            <a:r>
              <a:rPr lang="en-US" dirty="0" smtClean="0"/>
              <a:t>						xxx</a:t>
            </a:r>
          </a:p>
          <a:p>
            <a:pPr eaLnBrk="1" hangingPunct="1"/>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en-US" b="1" smtClean="0"/>
              <a:t>Penyetoran PPh Pasal 21 Ke Kas Negara</a:t>
            </a:r>
          </a:p>
        </p:txBody>
      </p:sp>
      <p:sp>
        <p:nvSpPr>
          <p:cNvPr id="27651" name="Rectangle 3"/>
          <p:cNvSpPr>
            <a:spLocks noGrp="1" noChangeArrowheads="1"/>
          </p:cNvSpPr>
          <p:nvPr>
            <p:ph idx="1"/>
          </p:nvPr>
        </p:nvSpPr>
        <p:spPr>
          <a:xfrm>
            <a:off x="533400" y="2590800"/>
            <a:ext cx="8229600" cy="3886200"/>
          </a:xfrm>
        </p:spPr>
        <p:txBody>
          <a:bodyPr/>
          <a:lstStyle/>
          <a:p>
            <a:pPr eaLnBrk="1" hangingPunct="1">
              <a:spcBef>
                <a:spcPct val="0"/>
              </a:spcBef>
              <a:buFont typeface="Wingdings" pitchFamily="2" charset="2"/>
              <a:buNone/>
            </a:pPr>
            <a:r>
              <a:rPr lang="en-US" smtClean="0"/>
              <a:t>Hutang PPh Pasal 21	xxxx</a:t>
            </a:r>
          </a:p>
          <a:p>
            <a:pPr eaLnBrk="1" hangingPunct="1">
              <a:spcBef>
                <a:spcPct val="0"/>
              </a:spcBef>
              <a:buFont typeface="Wingdings" pitchFamily="2" charset="2"/>
              <a:buNone/>
            </a:pPr>
            <a:r>
              <a:rPr lang="en-US" smtClean="0"/>
              <a:t>		Kas					xxxx</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pPr eaLnBrk="1" hangingPunct="1"/>
            <a:r>
              <a:rPr lang="en-US" sz="4000" smtClean="0"/>
              <a:t>Journal Pemotongan PPh 21</a:t>
            </a:r>
            <a:br>
              <a:rPr lang="en-US" sz="4000" smtClean="0"/>
            </a:br>
            <a:r>
              <a:rPr lang="en-US" sz="3600" smtClean="0"/>
              <a:t>PPh Pasal 21 Ditanggung Perusahaan</a:t>
            </a:r>
          </a:p>
        </p:txBody>
      </p:sp>
      <p:sp>
        <p:nvSpPr>
          <p:cNvPr id="28675" name="Rectangle 3"/>
          <p:cNvSpPr>
            <a:spLocks noGrp="1" noChangeArrowheads="1"/>
          </p:cNvSpPr>
          <p:nvPr>
            <p:ph idx="1"/>
          </p:nvPr>
        </p:nvSpPr>
        <p:spPr/>
        <p:txBody>
          <a:bodyPr/>
          <a:lstStyle/>
          <a:p>
            <a:pPr eaLnBrk="1" hangingPunct="1">
              <a:lnSpc>
                <a:spcPct val="80000"/>
              </a:lnSpc>
              <a:spcBef>
                <a:spcPct val="0"/>
              </a:spcBef>
              <a:buFont typeface="Wingdings" pitchFamily="2" charset="2"/>
              <a:buNone/>
            </a:pPr>
            <a:r>
              <a:rPr lang="en-US" sz="2400" smtClean="0"/>
              <a:t>Beban Gaji					xxx</a:t>
            </a:r>
          </a:p>
          <a:p>
            <a:pPr eaLnBrk="1" hangingPunct="1">
              <a:lnSpc>
                <a:spcPct val="80000"/>
              </a:lnSpc>
              <a:spcBef>
                <a:spcPct val="0"/>
              </a:spcBef>
              <a:buFont typeface="Wingdings" pitchFamily="2" charset="2"/>
              <a:buNone/>
            </a:pPr>
            <a:r>
              <a:rPr lang="en-US" sz="2400" smtClean="0"/>
              <a:t>Beban Tunjangan				xxx</a:t>
            </a:r>
          </a:p>
          <a:p>
            <a:pPr eaLnBrk="1" hangingPunct="1">
              <a:lnSpc>
                <a:spcPct val="80000"/>
              </a:lnSpc>
              <a:spcBef>
                <a:spcPct val="0"/>
              </a:spcBef>
              <a:buFont typeface="Wingdings" pitchFamily="2" charset="2"/>
              <a:buNone/>
            </a:pPr>
            <a:r>
              <a:rPr lang="en-US" sz="2400" smtClean="0"/>
              <a:t>		Hutang Taspen			xxx</a:t>
            </a:r>
          </a:p>
          <a:p>
            <a:pPr eaLnBrk="1" hangingPunct="1">
              <a:lnSpc>
                <a:spcPct val="80000"/>
              </a:lnSpc>
              <a:spcBef>
                <a:spcPct val="0"/>
              </a:spcBef>
              <a:buFont typeface="Wingdings" pitchFamily="2" charset="2"/>
              <a:buNone/>
            </a:pPr>
            <a:r>
              <a:rPr lang="en-US" sz="2400" smtClean="0"/>
              <a:t>		Kas						xxx</a:t>
            </a:r>
          </a:p>
          <a:p>
            <a:pPr eaLnBrk="1" hangingPunct="1">
              <a:lnSpc>
                <a:spcPct val="80000"/>
              </a:lnSpc>
              <a:spcBef>
                <a:spcPct val="0"/>
              </a:spcBef>
              <a:buFont typeface="Wingdings" pitchFamily="2" charset="2"/>
              <a:buNone/>
            </a:pPr>
            <a:endParaRPr lang="en-US" sz="2400" smtClean="0"/>
          </a:p>
          <a:p>
            <a:pPr eaLnBrk="1" hangingPunct="1">
              <a:lnSpc>
                <a:spcPct val="80000"/>
              </a:lnSpc>
              <a:spcBef>
                <a:spcPct val="0"/>
              </a:spcBef>
              <a:buFont typeface="Wingdings" pitchFamily="2" charset="2"/>
              <a:buNone/>
            </a:pPr>
            <a:r>
              <a:rPr lang="en-US" sz="2400" smtClean="0"/>
              <a:t>Beban PPh 21 Ditanggung Perusahaan	xxx</a:t>
            </a:r>
          </a:p>
          <a:p>
            <a:pPr eaLnBrk="1" hangingPunct="1">
              <a:lnSpc>
                <a:spcPct val="80000"/>
              </a:lnSpc>
              <a:spcBef>
                <a:spcPct val="0"/>
              </a:spcBef>
              <a:buFont typeface="Wingdings" pitchFamily="2" charset="2"/>
              <a:buNone/>
            </a:pPr>
            <a:r>
              <a:rPr lang="en-US" sz="2400" smtClean="0"/>
              <a:t>		Hutang PPh					xxx</a:t>
            </a:r>
          </a:p>
          <a:p>
            <a:pPr eaLnBrk="1" hangingPunct="1">
              <a:lnSpc>
                <a:spcPct val="80000"/>
              </a:lnSpc>
            </a:pPr>
            <a:endParaRPr lang="en-US" sz="24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pPr eaLnBrk="1" hangingPunct="1"/>
            <a:r>
              <a:rPr lang="en-US" sz="4000" dirty="0" err="1" smtClean="0"/>
              <a:t>Jurnal</a:t>
            </a:r>
            <a:r>
              <a:rPr lang="en-US" sz="4000" dirty="0" smtClean="0"/>
              <a:t> </a:t>
            </a:r>
            <a:r>
              <a:rPr lang="en-US" sz="4000" dirty="0" err="1" smtClean="0"/>
              <a:t>Pemotongan</a:t>
            </a:r>
            <a:r>
              <a:rPr lang="en-US" sz="4000" dirty="0" smtClean="0"/>
              <a:t> </a:t>
            </a:r>
            <a:r>
              <a:rPr lang="en-US" sz="4000" dirty="0" err="1" smtClean="0"/>
              <a:t>PPh</a:t>
            </a:r>
            <a:r>
              <a:rPr lang="en-US" sz="4000" dirty="0" smtClean="0"/>
              <a:t> 21</a:t>
            </a:r>
            <a:br>
              <a:rPr lang="en-US" sz="4000" dirty="0" smtClean="0"/>
            </a:br>
            <a:r>
              <a:rPr lang="en-US" sz="4000" dirty="0" err="1" smtClean="0"/>
              <a:t>Diberikan</a:t>
            </a:r>
            <a:r>
              <a:rPr lang="en-US" sz="4000" dirty="0" smtClean="0"/>
              <a:t> </a:t>
            </a:r>
            <a:r>
              <a:rPr lang="en-US" sz="4000" dirty="0" err="1" smtClean="0"/>
              <a:t>Tunjangan</a:t>
            </a:r>
            <a:r>
              <a:rPr lang="en-US" sz="4000" dirty="0" smtClean="0"/>
              <a:t> </a:t>
            </a:r>
            <a:r>
              <a:rPr lang="en-US" sz="4000" dirty="0" err="1" smtClean="0"/>
              <a:t>PPh</a:t>
            </a:r>
            <a:r>
              <a:rPr lang="en-US" sz="4000" dirty="0" smtClean="0"/>
              <a:t> </a:t>
            </a:r>
            <a:r>
              <a:rPr lang="en-US" sz="4000" dirty="0" err="1" smtClean="0"/>
              <a:t>pasal</a:t>
            </a:r>
            <a:r>
              <a:rPr lang="en-US" sz="4000" dirty="0" smtClean="0"/>
              <a:t> 21</a:t>
            </a:r>
          </a:p>
        </p:txBody>
      </p:sp>
      <p:sp>
        <p:nvSpPr>
          <p:cNvPr id="29699" name="Rectangle 3"/>
          <p:cNvSpPr>
            <a:spLocks noGrp="1" noChangeArrowheads="1"/>
          </p:cNvSpPr>
          <p:nvPr>
            <p:ph idx="1"/>
          </p:nvPr>
        </p:nvSpPr>
        <p:spPr/>
        <p:txBody>
          <a:bodyPr/>
          <a:lstStyle/>
          <a:p>
            <a:pPr eaLnBrk="1" hangingPunct="1">
              <a:lnSpc>
                <a:spcPct val="80000"/>
              </a:lnSpc>
              <a:spcBef>
                <a:spcPct val="0"/>
              </a:spcBef>
              <a:buFont typeface="Wingdings" pitchFamily="2" charset="2"/>
              <a:buNone/>
            </a:pPr>
            <a:r>
              <a:rPr lang="en-US" sz="2400" smtClean="0"/>
              <a:t>Beban Gaji					xxx</a:t>
            </a:r>
          </a:p>
          <a:p>
            <a:pPr eaLnBrk="1" hangingPunct="1">
              <a:lnSpc>
                <a:spcPct val="80000"/>
              </a:lnSpc>
              <a:spcBef>
                <a:spcPct val="0"/>
              </a:spcBef>
              <a:buFont typeface="Wingdings" pitchFamily="2" charset="2"/>
              <a:buNone/>
            </a:pPr>
            <a:r>
              <a:rPr lang="en-US" sz="2400" smtClean="0"/>
              <a:t>Beban Tunjangan				xxx</a:t>
            </a:r>
          </a:p>
          <a:p>
            <a:pPr eaLnBrk="1" hangingPunct="1">
              <a:lnSpc>
                <a:spcPct val="80000"/>
              </a:lnSpc>
              <a:spcBef>
                <a:spcPct val="0"/>
              </a:spcBef>
              <a:buFont typeface="Wingdings" pitchFamily="2" charset="2"/>
              <a:buNone/>
            </a:pPr>
            <a:r>
              <a:rPr lang="en-US" sz="2400" smtClean="0"/>
              <a:t>Beban Tunjangan PPh Pasal 21		xxx</a:t>
            </a:r>
          </a:p>
          <a:p>
            <a:pPr eaLnBrk="1" hangingPunct="1">
              <a:lnSpc>
                <a:spcPct val="80000"/>
              </a:lnSpc>
              <a:spcBef>
                <a:spcPct val="0"/>
              </a:spcBef>
              <a:buFont typeface="Wingdings" pitchFamily="2" charset="2"/>
              <a:buNone/>
            </a:pPr>
            <a:r>
              <a:rPr lang="en-US" sz="2400" smtClean="0"/>
              <a:t>		Hutang PPh pasal 21			xxx</a:t>
            </a:r>
          </a:p>
          <a:p>
            <a:pPr eaLnBrk="1" hangingPunct="1">
              <a:lnSpc>
                <a:spcPct val="80000"/>
              </a:lnSpc>
              <a:spcBef>
                <a:spcPct val="0"/>
              </a:spcBef>
              <a:buFont typeface="Wingdings" pitchFamily="2" charset="2"/>
              <a:buNone/>
            </a:pPr>
            <a:r>
              <a:rPr lang="en-US" sz="2400" smtClean="0"/>
              <a:t>		Hutang Taspen				xxx</a:t>
            </a:r>
          </a:p>
          <a:p>
            <a:pPr eaLnBrk="1" hangingPunct="1">
              <a:lnSpc>
                <a:spcPct val="80000"/>
              </a:lnSpc>
              <a:spcBef>
                <a:spcPct val="0"/>
              </a:spcBef>
              <a:buFont typeface="Wingdings" pitchFamily="2" charset="2"/>
              <a:buNone/>
            </a:pPr>
            <a:r>
              <a:rPr lang="en-US" sz="2400" smtClean="0"/>
              <a:t>		Kas						xxx</a:t>
            </a:r>
          </a:p>
          <a:p>
            <a:pPr eaLnBrk="1" hangingPunct="1">
              <a:lnSpc>
                <a:spcPct val="80000"/>
              </a:lnSpc>
            </a:pPr>
            <a:endParaRPr lang="en-US" sz="24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id-ID" dirty="0" smtClean="0"/>
              <a:t>Gunadi yang berstatus menikah (k/0) adalah pegawai pada PT Sejahtera di Surabaya. Sejak 1 April 2016 dipindahtugaskan ke kantor cabang di Semarang dan pada 1 Agustus 2016 dipindahtugaskan lagi ke kantor cabang Jakarja. Gaji Gunadi sebesar Rp.7.500.000 dan pembayaran iuran pensiun yang dibayar sendiri sebulan Rp.100.000 selama bekerja di PT Sejahtera, Gunadi menerima tunjangan makan sebesar Rp.200.000 perbulan.</a:t>
            </a:r>
          </a:p>
          <a:p>
            <a:pPr>
              <a:buNone/>
            </a:pPr>
            <a:r>
              <a:rPr lang="id-ID" smtClean="0"/>
              <a:t>Hitunglah PPh Pasal 21, Gunadi!</a:t>
            </a:r>
            <a:endParaRPr lang="id-ID"/>
          </a:p>
        </p:txBody>
      </p:sp>
      <p:sp>
        <p:nvSpPr>
          <p:cNvPr id="3" name="Title 2"/>
          <p:cNvSpPr>
            <a:spLocks noGrp="1"/>
          </p:cNvSpPr>
          <p:nvPr>
            <p:ph type="title"/>
          </p:nvPr>
        </p:nvSpPr>
        <p:spPr/>
        <p:txBody>
          <a:bodyPr>
            <a:normAutofit/>
          </a:bodyPr>
          <a:lstStyle/>
          <a:p>
            <a:r>
              <a:rPr lang="id-ID" dirty="0" smtClean="0"/>
              <a:t>Tugas:</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dirty="0" smtClean="0"/>
              <a:t>Yang termasuk kategori penghasilan dalam UU PPh, adalah:</a:t>
            </a:r>
          </a:p>
          <a:p>
            <a:r>
              <a:rPr lang="id-ID" dirty="0" smtClean="0"/>
              <a:t>Penggantian atau imbalan berkenaan dengan pekerjaan atau jasa yang diterima atau diperoleh, termasuk gaji, upah, dll.</a:t>
            </a:r>
          </a:p>
          <a:p>
            <a:r>
              <a:rPr lang="id-ID" dirty="0" smtClean="0"/>
              <a:t>Hadiah dari undian, pekerjaan, kegiatan, atau penghargaan.</a:t>
            </a:r>
          </a:p>
          <a:p>
            <a:r>
              <a:rPr lang="id-ID" dirty="0" smtClean="0"/>
              <a:t>Laba usaha</a:t>
            </a:r>
          </a:p>
          <a:p>
            <a:r>
              <a:rPr lang="id-ID" dirty="0" smtClean="0"/>
              <a:t>Keuntungan karena penjualan atau karena pengalihan harta.</a:t>
            </a:r>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Penerimaan kembali pembayaran pihak yang telah dibebankan sebagai biaya dan pembayaran tambahan pengembalian pajak.</a:t>
            </a:r>
          </a:p>
          <a:p>
            <a:r>
              <a:rPr lang="id-ID" dirty="0" smtClean="0"/>
              <a:t>Bunga termasuk premium, diskonto, dan imbalan karena jaminan pengembalian utang.</a:t>
            </a:r>
          </a:p>
          <a:p>
            <a:r>
              <a:rPr lang="id-ID" dirty="0" smtClean="0"/>
              <a:t>Dividen dengan nama dan dalam bentuk apapun, termasuk dividen dari perusahaan asuransi kepada pemegang polis dari pembagian sisa hasil usaha koperasi.</a:t>
            </a:r>
          </a:p>
          <a:p>
            <a:r>
              <a:rPr lang="id-ID" dirty="0" smtClean="0"/>
              <a:t>Royalti atau imbalan atas pengunaan hak.</a:t>
            </a:r>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Sewa dan penghasilan lain sehubungan dengan penggunaan harta.</a:t>
            </a:r>
          </a:p>
          <a:p>
            <a:r>
              <a:rPr lang="id-ID" dirty="0" smtClean="0"/>
              <a:t>Penerimaan atau perolehan pembayaran berkala.</a:t>
            </a:r>
          </a:p>
          <a:p>
            <a:r>
              <a:rPr lang="id-ID" dirty="0" smtClean="0"/>
              <a:t>Keuntungan karena pembebasan utang, kecuali sampai jumlah tertentu yang ditetapkan dengan Peraturan Pemerintah.</a:t>
            </a:r>
          </a:p>
          <a:p>
            <a:r>
              <a:rPr lang="id-ID" dirty="0" smtClean="0"/>
              <a:t>Keuntungan selisih kurs mata uang asing.</a:t>
            </a:r>
          </a:p>
          <a:p>
            <a:r>
              <a:rPr lang="id-ID" dirty="0" smtClean="0"/>
              <a:t>Selisih lebih karena penilaian kembali aset.</a:t>
            </a:r>
          </a:p>
          <a:p>
            <a:r>
              <a:rPr lang="id-ID" dirty="0" smtClean="0"/>
              <a:t>Premi asuransi.</a:t>
            </a:r>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Iuran yang diterima atau diperoleh perkumpulan dari anggotanya yang terdiri atas WP yang menjalankan usaha atau pekerjaan bebas.</a:t>
            </a:r>
          </a:p>
          <a:p>
            <a:r>
              <a:rPr lang="id-ID" dirty="0" smtClean="0"/>
              <a:t>Tambahan kekayaan neto yang berasal dari penghasilan yang belum dikenai pajak.</a:t>
            </a:r>
          </a:p>
          <a:p>
            <a:r>
              <a:rPr lang="id-ID" dirty="0" smtClean="0"/>
              <a:t>Penghasilan dari usaha yang berbasis syariah.</a:t>
            </a:r>
          </a:p>
          <a:p>
            <a:r>
              <a:rPr lang="id-ID" dirty="0" smtClean="0"/>
              <a:t>Imbalan bunga sebagaimana dimaksud dalam undang-undang yang mengatur mengenai KUP.</a:t>
            </a:r>
          </a:p>
          <a:p>
            <a:r>
              <a:rPr lang="id-ID" dirty="0" smtClean="0"/>
              <a:t>Surplus Bank Indonesia.</a:t>
            </a:r>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id-ID" dirty="0" smtClean="0"/>
              <a:t>Sesuai Pasal 4 ayat (3) UU PPh mengelompokkan penghasilan yang tidak termasuk sebagai objek pajak adalah:</a:t>
            </a:r>
          </a:p>
          <a:p>
            <a:r>
              <a:rPr lang="id-ID" dirty="0" smtClean="0"/>
              <a:t>a. Bantuan atau sumbangan (zakat)</a:t>
            </a:r>
          </a:p>
          <a:p>
            <a:pPr>
              <a:buNone/>
            </a:pPr>
            <a:r>
              <a:rPr lang="id-ID" dirty="0" smtClean="0"/>
              <a:t>	b. Harta hibah</a:t>
            </a:r>
          </a:p>
          <a:p>
            <a:r>
              <a:rPr lang="id-ID" dirty="0" smtClean="0"/>
              <a:t>Warisan</a:t>
            </a:r>
          </a:p>
          <a:p>
            <a:r>
              <a:rPr lang="id-ID" dirty="0" smtClean="0"/>
              <a:t>Harta termasuk setoran tunai yang diterima oleh badan sebagai pengganti penyertaan modal</a:t>
            </a:r>
          </a:p>
          <a:p>
            <a:r>
              <a:rPr lang="id-ID" dirty="0" smtClean="0"/>
              <a:t>Penggantian atau imbalan sehubungan dengan pekerjaan atau jasa yang diterima atau diperoleh dalam bentuk natura dan/atau kenikmatan dari WP atau pemerintah diberikan oleh bukan WP.</a:t>
            </a:r>
            <a:endParaRPr lang="id-ID" dirty="0"/>
          </a:p>
        </p:txBody>
      </p:sp>
      <p:sp>
        <p:nvSpPr>
          <p:cNvPr id="3" name="Title 2"/>
          <p:cNvSpPr>
            <a:spLocks noGrp="1"/>
          </p:cNvSpPr>
          <p:nvPr>
            <p:ph type="title"/>
          </p:nvPr>
        </p:nvSpPr>
        <p:spPr/>
        <p:txBody>
          <a:bodyPr/>
          <a:lstStyle/>
          <a:p>
            <a:r>
              <a:rPr lang="id-ID" dirty="0" smtClean="0"/>
              <a:t>Bukan Objek Pajak Penghasilan</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76630"/>
          </a:xfrm>
        </p:spPr>
        <p:txBody>
          <a:bodyPr>
            <a:normAutofit fontScale="92500" lnSpcReduction="10000"/>
          </a:bodyPr>
          <a:lstStyle/>
          <a:p>
            <a:r>
              <a:rPr lang="id-ID" dirty="0" smtClean="0"/>
              <a:t>Pembayaran dari perusahaan asuransi kepada orang pribadi sehubungan dengan asuransi kesehatan, asuransi kecelakaan, asuransi jiwa, dan asuransi beasiswa.</a:t>
            </a:r>
          </a:p>
          <a:p>
            <a:r>
              <a:rPr lang="id-ID" dirty="0" smtClean="0"/>
              <a:t>Deviden atau bagian laba yang diterima atau diperoleh perseroan terbatas sebagai WP dalam negeri, koperasi, BUMN/D, dari penyertaan modal pada badan usaha yang didirikan dan bertempat kedudukan di Indonesia.</a:t>
            </a:r>
          </a:p>
          <a:p>
            <a:r>
              <a:rPr lang="id-ID" dirty="0" smtClean="0"/>
              <a:t>Iuran yang diterima atau diperoleh dana pensiun yang pendiriannya telah disahkan oleh Menteri Keuangan baik yang dibayar oleh pemberi kerja atau pegawai.</a:t>
            </a:r>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281</TotalTime>
  <Words>2586</Words>
  <Application>Microsoft Office PowerPoint</Application>
  <PresentationFormat>On-screen Show (4:3)</PresentationFormat>
  <Paragraphs>218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AKUNTANSI PAJAK PENGHASILAN</vt:lpstr>
      <vt:lpstr>Penghasilan Sebagai Objek Pajak Penghasilan</vt:lpstr>
      <vt:lpstr>Slide 3</vt:lpstr>
      <vt:lpstr>Slide 4</vt:lpstr>
      <vt:lpstr>Slide 5</vt:lpstr>
      <vt:lpstr>Slide 6</vt:lpstr>
      <vt:lpstr>Slide 7</vt:lpstr>
      <vt:lpstr>Bukan Objek Pajak Penghasilan</vt:lpstr>
      <vt:lpstr>Slide 9</vt:lpstr>
      <vt:lpstr>Slide 10</vt:lpstr>
      <vt:lpstr>Slide 11</vt:lpstr>
      <vt:lpstr>Pengasilan Tidak Kena Pajak (PTKP)</vt:lpstr>
      <vt:lpstr>Tarif Pajak</vt:lpstr>
      <vt:lpstr>Slide 14</vt:lpstr>
      <vt:lpstr>Slide 15</vt:lpstr>
      <vt:lpstr>Pemotong PPh Pasal 21 dan/atau PPh Pasal 26</vt:lpstr>
      <vt:lpstr>Pemotong PPh Pasal 21 dan/atau PPh Pasal 26</vt:lpstr>
      <vt:lpstr>Pemotong PPh Pasal 21 dan/atau PPh Pasal 26</vt:lpstr>
      <vt:lpstr>Tidak termasuk sebagai pemberi kerja yang mempunyai kewajiban untuk melakukan pemotongan PPh Pasal 21/26 </vt:lpstr>
      <vt:lpstr>Hak dan Kewajiban</vt:lpstr>
      <vt:lpstr>Penerima Penghasilan yang Dipotong PPh Pasal 21 dan atau PPh Pasal 26</vt:lpstr>
      <vt:lpstr>Penerima Penghasilan yang Dipotong PPh Pasal 21 dan atau PPh Pasal 26</vt:lpstr>
      <vt:lpstr>Penerima Penghasilan yang Dipotong PPh Pasal 21 dan atau PPh Pasal 26</vt:lpstr>
      <vt:lpstr>Tidak termasuk dalam pengertian Penerima Penghasilan yang Dipotong PPh Pasal 21 dan/atau PPh Pasal 26</vt:lpstr>
      <vt:lpstr>Penghasilan yang dipotong PPh Pasal 21 dan/atau PPh Pasal 26</vt:lpstr>
      <vt:lpstr>Penghasilan yang dipotong PPh Pasal 21 dan/atau PPh Pasal 26</vt:lpstr>
      <vt:lpstr>Tidak termasuk dalam pengertian penghasilan yang dipotong PPh Pasal 21 </vt:lpstr>
      <vt:lpstr>Biaya Jabatan Atau Biaya Pensiun Yang Dapat Dikurangkan Dari Penghasilan Bruto Pegawai Tetap Atau Pensiunan</vt:lpstr>
      <vt:lpstr>Bagian Penghasilan Sehubungan Dengan Pekerjaan Dari Pegawai Harian Dan Mingguan Serta Pegawai Tidak Tetap Lainnya Yang Tidak Dikenakan Pemotongan Pajak Penghasilan</vt:lpstr>
      <vt:lpstr>Slide 30</vt:lpstr>
      <vt:lpstr>Skema Penghitungan PPh 21 Pegawai Tetap</vt:lpstr>
      <vt:lpstr>Contoh Penghitungan PPh 21 Pegawai Tetap</vt:lpstr>
      <vt:lpstr>Jurnal Pemotongan PPh 21 </vt:lpstr>
      <vt:lpstr>Penyetoran PPh Pasal 21 Ke Kas Negara</vt:lpstr>
      <vt:lpstr>Journal Pemotongan PPh 21 PPh Pasal 21 Ditanggung Perusahaan</vt:lpstr>
      <vt:lpstr>Jurnal Pemotongan PPh 21 Diberikan Tunjangan PPh pasal 21</vt:lpstr>
      <vt:lpstr>Tugas: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PAJAK PENGHASILAN</dc:title>
  <dc:creator>asus</dc:creator>
  <cp:lastModifiedBy>asus</cp:lastModifiedBy>
  <cp:revision>33</cp:revision>
  <dcterms:created xsi:type="dcterms:W3CDTF">2016-04-08T01:35:44Z</dcterms:created>
  <dcterms:modified xsi:type="dcterms:W3CDTF">2017-04-03T04:56:10Z</dcterms:modified>
</cp:coreProperties>
</file>